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4" r:id="rId2"/>
    <p:sldId id="269" r:id="rId3"/>
    <p:sldId id="276" r:id="rId4"/>
    <p:sldId id="277" r:id="rId5"/>
    <p:sldId id="275" r:id="rId6"/>
    <p:sldId id="256" r:id="rId7"/>
    <p:sldId id="266" r:id="rId8"/>
    <p:sldId id="267" r:id="rId9"/>
    <p:sldId id="268" r:id="rId10"/>
    <p:sldId id="270" r:id="rId11"/>
    <p:sldId id="272" r:id="rId12"/>
    <p:sldId id="271" r:id="rId13"/>
    <p:sldId id="27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25" autoAdjust="0"/>
    <p:restoredTop sz="94157" autoAdjust="0"/>
  </p:normalViewPr>
  <p:slideViewPr>
    <p:cSldViewPr>
      <p:cViewPr>
        <p:scale>
          <a:sx n="100" d="100"/>
          <a:sy n="100" d="100"/>
        </p:scale>
        <p:origin x="-804" y="72"/>
      </p:cViewPr>
      <p:guideLst>
        <p:guide orient="horz" pos="244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-274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A4550-C7D6-41FD-B189-4BA9DF63B1AD}" type="datetimeFigureOut">
              <a:rPr lang="en-GB" smtClean="0"/>
              <a:t>2018-07-12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BB2D0-4815-4F2A-B578-C892F692D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62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04FA0-FD31-420D-A4F5-7AC1ED49126D}" type="datetimeFigureOut">
              <a:rPr lang="en-GB" smtClean="0"/>
              <a:t>2018-07-12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D11E7-7C69-4A1B-B6FB-5C1E6B687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12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1</a:t>
            </a:r>
            <a:r>
              <a:rPr lang="en-GB" b="1" i="1" u="sng" dirty="0" smtClean="0"/>
              <a:t>:</a:t>
            </a:r>
            <a:endParaRPr lang="en-GB" dirty="0"/>
          </a:p>
          <a:p>
            <a:r>
              <a:rPr lang="en-GB" b="1" dirty="0"/>
              <a:t>UNIX</a:t>
            </a:r>
            <a:r>
              <a:rPr lang="en-GB" dirty="0"/>
              <a:t> </a:t>
            </a:r>
            <a:r>
              <a:rPr lang="en-GB" b="1" dirty="0"/>
              <a:t>File</a:t>
            </a:r>
            <a:r>
              <a:rPr lang="en-GB" dirty="0"/>
              <a:t>\and </a:t>
            </a:r>
            <a:r>
              <a:rPr lang="en-GB" b="1" dirty="0"/>
              <a:t>Directory</a:t>
            </a:r>
            <a:r>
              <a:rPr lang="en-GB" dirty="0"/>
              <a:t> </a:t>
            </a:r>
            <a:r>
              <a:rPr lang="en-GB" b="1" dirty="0" smtClean="0"/>
              <a:t>Structure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b="1" dirty="0"/>
              <a:t>Files</a:t>
            </a:r>
            <a:r>
              <a:rPr lang="en-GB" dirty="0"/>
              <a:t> and </a:t>
            </a:r>
            <a:r>
              <a:rPr lang="en-GB" b="1" dirty="0"/>
              <a:t>Directories</a:t>
            </a:r>
            <a:r>
              <a:rPr lang="en-GB" dirty="0"/>
              <a:t> are arranged in a hierarchical fashion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A </a:t>
            </a:r>
            <a:r>
              <a:rPr lang="en-GB" b="1" dirty="0"/>
              <a:t>Tree Structure</a:t>
            </a:r>
            <a:r>
              <a:rPr lang="en-GB" dirty="0"/>
              <a:t>, the top of which is referred to as the r</a:t>
            </a:r>
            <a:r>
              <a:rPr lang="en-GB" b="1" dirty="0"/>
              <a:t>oot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A </a:t>
            </a:r>
            <a:r>
              <a:rPr lang="en-GB" b="1" dirty="0"/>
              <a:t>Forward Slash</a:t>
            </a:r>
            <a:r>
              <a:rPr lang="en-GB" dirty="0"/>
              <a:t> “</a:t>
            </a:r>
            <a:r>
              <a:rPr lang="en-GB" b="1" dirty="0"/>
              <a:t>/</a:t>
            </a:r>
            <a:r>
              <a:rPr lang="en-GB" dirty="0"/>
              <a:t>” is used to represent the root directory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Directly under the </a:t>
            </a:r>
            <a:r>
              <a:rPr lang="en-GB" b="1" dirty="0"/>
              <a:t>root</a:t>
            </a:r>
            <a:r>
              <a:rPr lang="en-GB" dirty="0"/>
              <a:t> directory are a number of directories, most dedicated to system files that need not concern us here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Here we will discuss just the </a:t>
            </a:r>
            <a:r>
              <a:rPr lang="en-GB" b="1" dirty="0"/>
              <a:t>User Directories </a:t>
            </a:r>
            <a:r>
              <a:rPr lang="en-GB" dirty="0"/>
              <a:t>and </a:t>
            </a:r>
            <a:r>
              <a:rPr lang="en-GB" b="1" dirty="0"/>
              <a:t>Files</a:t>
            </a:r>
            <a:r>
              <a:rPr lang="en-GB" dirty="0"/>
              <a:t> which are, conventionally, stored in the </a:t>
            </a:r>
            <a:r>
              <a:rPr lang="en-GB" b="1" dirty="0"/>
              <a:t>Directory /home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Imagine a system with just three users, </a:t>
            </a:r>
            <a:r>
              <a:rPr lang="en-GB" b="1" dirty="0"/>
              <a:t>tom</a:t>
            </a:r>
            <a:r>
              <a:rPr lang="en-GB" dirty="0"/>
              <a:t>, </a:t>
            </a:r>
            <a:r>
              <a:rPr lang="en-GB" b="1" dirty="0"/>
              <a:t>dick</a:t>
            </a:r>
            <a:r>
              <a:rPr lang="en-GB" dirty="0"/>
              <a:t> and </a:t>
            </a:r>
            <a:r>
              <a:rPr lang="en-GB" b="1" dirty="0" err="1"/>
              <a:t>fred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Each user is assigned a suitably named directory under </a:t>
            </a:r>
            <a:r>
              <a:rPr lang="en-GB" b="1" dirty="0"/>
              <a:t>/home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The shorthand for user home directories is a </a:t>
            </a:r>
            <a:r>
              <a:rPr lang="en-GB" b="1" dirty="0"/>
              <a:t>tilde</a:t>
            </a:r>
            <a:r>
              <a:rPr lang="en-GB" dirty="0"/>
              <a:t> “</a:t>
            </a:r>
            <a:r>
              <a:rPr lang="en-GB" b="1" dirty="0"/>
              <a:t>~</a:t>
            </a:r>
            <a:r>
              <a:rPr lang="en-GB" dirty="0"/>
              <a:t>” prefixed to the user name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In this case, </a:t>
            </a:r>
            <a:r>
              <a:rPr lang="en-GB" b="1" dirty="0"/>
              <a:t>~tom</a:t>
            </a:r>
            <a:r>
              <a:rPr lang="en-GB" dirty="0"/>
              <a:t>, </a:t>
            </a:r>
            <a:r>
              <a:rPr lang="en-GB" b="1" dirty="0"/>
              <a:t>~dick</a:t>
            </a:r>
            <a:r>
              <a:rPr lang="en-GB" dirty="0"/>
              <a:t> and </a:t>
            </a:r>
            <a:r>
              <a:rPr lang="en-GB" b="1" dirty="0"/>
              <a:t>~</a:t>
            </a:r>
            <a:r>
              <a:rPr lang="en-GB" b="1" dirty="0" err="1"/>
              <a:t>fred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The </a:t>
            </a:r>
            <a:r>
              <a:rPr lang="en-GB" b="1" dirty="0"/>
              <a:t>Directories</a:t>
            </a:r>
            <a:r>
              <a:rPr lang="en-GB" dirty="0"/>
              <a:t> and </a:t>
            </a:r>
            <a:r>
              <a:rPr lang="en-GB" b="1" dirty="0"/>
              <a:t>Files</a:t>
            </a:r>
            <a:r>
              <a:rPr lang="en-GB" dirty="0"/>
              <a:t> within each </a:t>
            </a:r>
            <a:r>
              <a:rPr lang="en-GB" b="1" dirty="0"/>
              <a:t>User Home </a:t>
            </a:r>
            <a:r>
              <a:rPr lang="en-GB" b="1" u="dbl" dirty="0"/>
              <a:t>D</a:t>
            </a:r>
            <a:r>
              <a:rPr lang="en-GB" b="1" dirty="0"/>
              <a:t>irectory</a:t>
            </a:r>
            <a:r>
              <a:rPr lang="en-GB" dirty="0"/>
              <a:t> are entirely the responsibility of the corresponding </a:t>
            </a:r>
            <a:r>
              <a:rPr lang="en-GB" b="1" dirty="0"/>
              <a:t>User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&lt;&gt; </a:t>
            </a:r>
          </a:p>
          <a:p>
            <a:r>
              <a:rPr lang="en-GB" dirty="0"/>
              <a:t>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D11E7-7C69-4A1B-B6FB-5C1E6B68778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128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1</a:t>
            </a:r>
            <a:r>
              <a:rPr lang="en-GB" b="1" i="1" u="sng" dirty="0" smtClean="0"/>
              <a:t>:</a:t>
            </a:r>
            <a:endParaRPr lang="en-GB" dirty="0"/>
          </a:p>
          <a:p>
            <a:r>
              <a:rPr lang="en-GB" b="1" dirty="0"/>
              <a:t>UNIX</a:t>
            </a:r>
            <a:r>
              <a:rPr lang="en-GB" dirty="0"/>
              <a:t> </a:t>
            </a:r>
            <a:r>
              <a:rPr lang="en-GB" b="1" dirty="0"/>
              <a:t>File</a:t>
            </a:r>
            <a:r>
              <a:rPr lang="en-GB" dirty="0"/>
              <a:t>\and </a:t>
            </a:r>
            <a:r>
              <a:rPr lang="en-GB" b="1" dirty="0"/>
              <a:t>Directory</a:t>
            </a:r>
            <a:r>
              <a:rPr lang="en-GB" dirty="0"/>
              <a:t> </a:t>
            </a:r>
            <a:r>
              <a:rPr lang="en-GB" b="1" dirty="0" smtClean="0"/>
              <a:t>Structure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b="1" dirty="0"/>
              <a:t>Files</a:t>
            </a:r>
            <a:r>
              <a:rPr lang="en-GB" dirty="0"/>
              <a:t> and </a:t>
            </a:r>
            <a:r>
              <a:rPr lang="en-GB" b="1" dirty="0"/>
              <a:t>Directories</a:t>
            </a:r>
            <a:r>
              <a:rPr lang="en-GB" dirty="0"/>
              <a:t> are arranged in a hierarchical fashion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A </a:t>
            </a:r>
            <a:r>
              <a:rPr lang="en-GB" b="1" dirty="0"/>
              <a:t>Tree Structure</a:t>
            </a:r>
            <a:r>
              <a:rPr lang="en-GB" dirty="0"/>
              <a:t>, the top of which is referred to as the r</a:t>
            </a:r>
            <a:r>
              <a:rPr lang="en-GB" b="1" dirty="0"/>
              <a:t>oot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A </a:t>
            </a:r>
            <a:r>
              <a:rPr lang="en-GB" b="1" dirty="0"/>
              <a:t>Forward Slash</a:t>
            </a:r>
            <a:r>
              <a:rPr lang="en-GB" dirty="0"/>
              <a:t> “</a:t>
            </a:r>
            <a:r>
              <a:rPr lang="en-GB" b="1" dirty="0"/>
              <a:t>/</a:t>
            </a:r>
            <a:r>
              <a:rPr lang="en-GB" dirty="0"/>
              <a:t>” is used to represent the root directory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Directly under the </a:t>
            </a:r>
            <a:r>
              <a:rPr lang="en-GB" b="1" dirty="0"/>
              <a:t>root</a:t>
            </a:r>
            <a:r>
              <a:rPr lang="en-GB" dirty="0"/>
              <a:t> directory are a number of directories, most dedicated to system files that need not concern us here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Here we will discuss just the </a:t>
            </a:r>
            <a:r>
              <a:rPr lang="en-GB" b="1" dirty="0"/>
              <a:t>User Directories </a:t>
            </a:r>
            <a:r>
              <a:rPr lang="en-GB" dirty="0"/>
              <a:t>and </a:t>
            </a:r>
            <a:r>
              <a:rPr lang="en-GB" b="1" dirty="0"/>
              <a:t>Files</a:t>
            </a:r>
            <a:r>
              <a:rPr lang="en-GB" dirty="0"/>
              <a:t> which are, conventionally, stored in the </a:t>
            </a:r>
            <a:r>
              <a:rPr lang="en-GB" b="1" dirty="0"/>
              <a:t>Directory /home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Imagine a system with just three users, </a:t>
            </a:r>
            <a:r>
              <a:rPr lang="en-GB" b="1" dirty="0"/>
              <a:t>tom</a:t>
            </a:r>
            <a:r>
              <a:rPr lang="en-GB" dirty="0"/>
              <a:t>, </a:t>
            </a:r>
            <a:r>
              <a:rPr lang="en-GB" b="1" dirty="0"/>
              <a:t>dick</a:t>
            </a:r>
            <a:r>
              <a:rPr lang="en-GB" dirty="0"/>
              <a:t> and </a:t>
            </a:r>
            <a:r>
              <a:rPr lang="en-GB" b="1" dirty="0" err="1"/>
              <a:t>fred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Each user is assigned a suitably named directory under </a:t>
            </a:r>
            <a:r>
              <a:rPr lang="en-GB" b="1" dirty="0"/>
              <a:t>/home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The shorthand for user home directories is a </a:t>
            </a:r>
            <a:r>
              <a:rPr lang="en-GB" b="1" dirty="0"/>
              <a:t>tilde</a:t>
            </a:r>
            <a:r>
              <a:rPr lang="en-GB" dirty="0"/>
              <a:t> “</a:t>
            </a:r>
            <a:r>
              <a:rPr lang="en-GB" b="1" dirty="0"/>
              <a:t>~</a:t>
            </a:r>
            <a:r>
              <a:rPr lang="en-GB" dirty="0"/>
              <a:t>” prefixed to the user name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In this case, </a:t>
            </a:r>
            <a:r>
              <a:rPr lang="en-GB" b="1" dirty="0"/>
              <a:t>~tom</a:t>
            </a:r>
            <a:r>
              <a:rPr lang="en-GB" dirty="0"/>
              <a:t>, </a:t>
            </a:r>
            <a:r>
              <a:rPr lang="en-GB" b="1" dirty="0"/>
              <a:t>~dick</a:t>
            </a:r>
            <a:r>
              <a:rPr lang="en-GB" dirty="0"/>
              <a:t> and </a:t>
            </a:r>
            <a:r>
              <a:rPr lang="en-GB" b="1" dirty="0"/>
              <a:t>~</a:t>
            </a:r>
            <a:r>
              <a:rPr lang="en-GB" b="1" dirty="0" err="1"/>
              <a:t>fred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The </a:t>
            </a:r>
            <a:r>
              <a:rPr lang="en-GB" b="1" dirty="0"/>
              <a:t>Directories</a:t>
            </a:r>
            <a:r>
              <a:rPr lang="en-GB" dirty="0"/>
              <a:t> and </a:t>
            </a:r>
            <a:r>
              <a:rPr lang="en-GB" b="1" dirty="0"/>
              <a:t>Files</a:t>
            </a:r>
            <a:r>
              <a:rPr lang="en-GB" dirty="0"/>
              <a:t> within each </a:t>
            </a:r>
            <a:r>
              <a:rPr lang="en-GB" b="1" dirty="0"/>
              <a:t>User Home </a:t>
            </a:r>
            <a:r>
              <a:rPr lang="en-GB" b="1" u="dbl" dirty="0"/>
              <a:t>D</a:t>
            </a:r>
            <a:r>
              <a:rPr lang="en-GB" b="1" dirty="0"/>
              <a:t>irectory</a:t>
            </a:r>
            <a:r>
              <a:rPr lang="en-GB" dirty="0"/>
              <a:t> are entirely the responsibility of the corresponding </a:t>
            </a:r>
            <a:r>
              <a:rPr lang="en-GB" b="1" dirty="0"/>
              <a:t>User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&lt;&gt; </a:t>
            </a:r>
          </a:p>
          <a:p>
            <a:r>
              <a:rPr lang="en-GB" dirty="0"/>
              <a:t>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D11E7-7C69-4A1B-B6FB-5C1E6B68778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128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1</a:t>
            </a:r>
            <a:r>
              <a:rPr lang="en-GB" b="1" i="1" u="sng" dirty="0" smtClean="0"/>
              <a:t>:</a:t>
            </a:r>
            <a:endParaRPr lang="en-GB" dirty="0"/>
          </a:p>
          <a:p>
            <a:r>
              <a:rPr lang="en-GB" b="1" dirty="0"/>
              <a:t>UNIX</a:t>
            </a:r>
            <a:r>
              <a:rPr lang="en-GB" dirty="0"/>
              <a:t> </a:t>
            </a:r>
            <a:r>
              <a:rPr lang="en-GB" b="1" dirty="0"/>
              <a:t>File</a:t>
            </a:r>
            <a:r>
              <a:rPr lang="en-GB" dirty="0"/>
              <a:t>\and </a:t>
            </a:r>
            <a:r>
              <a:rPr lang="en-GB" b="1" dirty="0"/>
              <a:t>Directory</a:t>
            </a:r>
            <a:r>
              <a:rPr lang="en-GB" dirty="0"/>
              <a:t> </a:t>
            </a:r>
            <a:r>
              <a:rPr lang="en-GB" b="1" dirty="0" smtClean="0"/>
              <a:t>Structure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b="1" dirty="0"/>
              <a:t>Files</a:t>
            </a:r>
            <a:r>
              <a:rPr lang="en-GB" dirty="0"/>
              <a:t> and </a:t>
            </a:r>
            <a:r>
              <a:rPr lang="en-GB" b="1" dirty="0"/>
              <a:t>Directories</a:t>
            </a:r>
            <a:r>
              <a:rPr lang="en-GB" dirty="0"/>
              <a:t> are arranged in a hierarchical fashion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A </a:t>
            </a:r>
            <a:r>
              <a:rPr lang="en-GB" b="1" dirty="0"/>
              <a:t>Tree Structure</a:t>
            </a:r>
            <a:r>
              <a:rPr lang="en-GB" dirty="0"/>
              <a:t>, the top of which is referred to as the r</a:t>
            </a:r>
            <a:r>
              <a:rPr lang="en-GB" b="1" dirty="0"/>
              <a:t>oot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A </a:t>
            </a:r>
            <a:r>
              <a:rPr lang="en-GB" b="1" dirty="0"/>
              <a:t>Forward Slash</a:t>
            </a:r>
            <a:r>
              <a:rPr lang="en-GB" dirty="0"/>
              <a:t> “</a:t>
            </a:r>
            <a:r>
              <a:rPr lang="en-GB" b="1" dirty="0"/>
              <a:t>/</a:t>
            </a:r>
            <a:r>
              <a:rPr lang="en-GB" dirty="0"/>
              <a:t>” is used to represent the root directory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Directly under the </a:t>
            </a:r>
            <a:r>
              <a:rPr lang="en-GB" b="1" dirty="0"/>
              <a:t>root</a:t>
            </a:r>
            <a:r>
              <a:rPr lang="en-GB" dirty="0"/>
              <a:t> directory are a number of directories, most dedicated to system files that need not concern us here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Here we will discuss just the </a:t>
            </a:r>
            <a:r>
              <a:rPr lang="en-GB" b="1" dirty="0"/>
              <a:t>User Directories </a:t>
            </a:r>
            <a:r>
              <a:rPr lang="en-GB" dirty="0"/>
              <a:t>and </a:t>
            </a:r>
            <a:r>
              <a:rPr lang="en-GB" b="1" dirty="0"/>
              <a:t>Files</a:t>
            </a:r>
            <a:r>
              <a:rPr lang="en-GB" dirty="0"/>
              <a:t> which are, conventionally, stored in the </a:t>
            </a:r>
            <a:r>
              <a:rPr lang="en-GB" b="1" dirty="0"/>
              <a:t>Directory /home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Imagine a system with just three users, </a:t>
            </a:r>
            <a:r>
              <a:rPr lang="en-GB" b="1" dirty="0"/>
              <a:t>tom</a:t>
            </a:r>
            <a:r>
              <a:rPr lang="en-GB" dirty="0"/>
              <a:t>, </a:t>
            </a:r>
            <a:r>
              <a:rPr lang="en-GB" b="1" dirty="0"/>
              <a:t>dick</a:t>
            </a:r>
            <a:r>
              <a:rPr lang="en-GB" dirty="0"/>
              <a:t> and </a:t>
            </a:r>
            <a:r>
              <a:rPr lang="en-GB" b="1" dirty="0" err="1"/>
              <a:t>fred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Each user is assigned a suitably named directory under </a:t>
            </a:r>
            <a:r>
              <a:rPr lang="en-GB" b="1" dirty="0"/>
              <a:t>/home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The shorthand for user home directories is a </a:t>
            </a:r>
            <a:r>
              <a:rPr lang="en-GB" b="1" dirty="0"/>
              <a:t>tilde</a:t>
            </a:r>
            <a:r>
              <a:rPr lang="en-GB" dirty="0"/>
              <a:t> “</a:t>
            </a:r>
            <a:r>
              <a:rPr lang="en-GB" b="1" dirty="0"/>
              <a:t>~</a:t>
            </a:r>
            <a:r>
              <a:rPr lang="en-GB" dirty="0"/>
              <a:t>” prefixed to the user name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In this case, </a:t>
            </a:r>
            <a:r>
              <a:rPr lang="en-GB" b="1" dirty="0"/>
              <a:t>~tom</a:t>
            </a:r>
            <a:r>
              <a:rPr lang="en-GB" dirty="0"/>
              <a:t>, </a:t>
            </a:r>
            <a:r>
              <a:rPr lang="en-GB" b="1" dirty="0"/>
              <a:t>~dick</a:t>
            </a:r>
            <a:r>
              <a:rPr lang="en-GB" dirty="0"/>
              <a:t> and </a:t>
            </a:r>
            <a:r>
              <a:rPr lang="en-GB" b="1" dirty="0"/>
              <a:t>~</a:t>
            </a:r>
            <a:r>
              <a:rPr lang="en-GB" b="1" dirty="0" err="1"/>
              <a:t>fred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The </a:t>
            </a:r>
            <a:r>
              <a:rPr lang="en-GB" b="1" dirty="0"/>
              <a:t>Directories</a:t>
            </a:r>
            <a:r>
              <a:rPr lang="en-GB" dirty="0"/>
              <a:t> and </a:t>
            </a:r>
            <a:r>
              <a:rPr lang="en-GB" b="1" dirty="0"/>
              <a:t>Files</a:t>
            </a:r>
            <a:r>
              <a:rPr lang="en-GB" dirty="0"/>
              <a:t> within each </a:t>
            </a:r>
            <a:r>
              <a:rPr lang="en-GB" b="1" dirty="0"/>
              <a:t>User Home </a:t>
            </a:r>
            <a:r>
              <a:rPr lang="en-GB" b="1" u="dbl" dirty="0"/>
              <a:t>D</a:t>
            </a:r>
            <a:r>
              <a:rPr lang="en-GB" b="1" dirty="0"/>
              <a:t>irectory</a:t>
            </a:r>
            <a:r>
              <a:rPr lang="en-GB" dirty="0"/>
              <a:t> are entirely the responsibility of the corresponding </a:t>
            </a:r>
            <a:r>
              <a:rPr lang="en-GB" b="1" dirty="0"/>
              <a:t>User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&lt;&gt; </a:t>
            </a:r>
          </a:p>
          <a:p>
            <a:r>
              <a:rPr lang="en-GB" dirty="0"/>
              <a:t>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D11E7-7C69-4A1B-B6FB-5C1E6B68778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128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u="sng" dirty="0"/>
              <a:t>Slide 1</a:t>
            </a:r>
            <a:r>
              <a:rPr lang="en-GB" b="1" i="1" u="sng" dirty="0" smtClean="0"/>
              <a:t>:</a:t>
            </a:r>
            <a:endParaRPr lang="en-GB" dirty="0"/>
          </a:p>
          <a:p>
            <a:r>
              <a:rPr lang="en-GB" b="1" dirty="0"/>
              <a:t>UNIX</a:t>
            </a:r>
            <a:r>
              <a:rPr lang="en-GB" dirty="0"/>
              <a:t> </a:t>
            </a:r>
            <a:r>
              <a:rPr lang="en-GB" b="1" dirty="0"/>
              <a:t>File</a:t>
            </a:r>
            <a:r>
              <a:rPr lang="en-GB" dirty="0"/>
              <a:t>\and </a:t>
            </a:r>
            <a:r>
              <a:rPr lang="en-GB" b="1" dirty="0"/>
              <a:t>Directory</a:t>
            </a:r>
            <a:r>
              <a:rPr lang="en-GB" dirty="0"/>
              <a:t> </a:t>
            </a:r>
            <a:r>
              <a:rPr lang="en-GB" b="1" dirty="0" smtClean="0"/>
              <a:t>Structure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b="1" dirty="0"/>
              <a:t>Files</a:t>
            </a:r>
            <a:r>
              <a:rPr lang="en-GB" dirty="0"/>
              <a:t> and </a:t>
            </a:r>
            <a:r>
              <a:rPr lang="en-GB" b="1" dirty="0"/>
              <a:t>Directories</a:t>
            </a:r>
            <a:r>
              <a:rPr lang="en-GB" dirty="0"/>
              <a:t> are arranged in a hierarchical fashion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A </a:t>
            </a:r>
            <a:r>
              <a:rPr lang="en-GB" b="1" dirty="0"/>
              <a:t>Tree Structure</a:t>
            </a:r>
            <a:r>
              <a:rPr lang="en-GB" dirty="0"/>
              <a:t>, the top of which is referred to as the r</a:t>
            </a:r>
            <a:r>
              <a:rPr lang="en-GB" b="1" dirty="0"/>
              <a:t>oot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A </a:t>
            </a:r>
            <a:r>
              <a:rPr lang="en-GB" b="1" dirty="0"/>
              <a:t>Forward Slash</a:t>
            </a:r>
            <a:r>
              <a:rPr lang="en-GB" dirty="0"/>
              <a:t> “</a:t>
            </a:r>
            <a:r>
              <a:rPr lang="en-GB" b="1" dirty="0"/>
              <a:t>/</a:t>
            </a:r>
            <a:r>
              <a:rPr lang="en-GB" dirty="0"/>
              <a:t>” is used to represent the root directory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Directly under the </a:t>
            </a:r>
            <a:r>
              <a:rPr lang="en-GB" b="1" dirty="0"/>
              <a:t>root</a:t>
            </a:r>
            <a:r>
              <a:rPr lang="en-GB" dirty="0"/>
              <a:t> directory are a number of directories, most dedicated to system files that need not concern us here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Here we will discuss just the </a:t>
            </a:r>
            <a:r>
              <a:rPr lang="en-GB" b="1" dirty="0"/>
              <a:t>User Directories </a:t>
            </a:r>
            <a:r>
              <a:rPr lang="en-GB" dirty="0"/>
              <a:t>and </a:t>
            </a:r>
            <a:r>
              <a:rPr lang="en-GB" b="1" dirty="0"/>
              <a:t>Files</a:t>
            </a:r>
            <a:r>
              <a:rPr lang="en-GB" dirty="0"/>
              <a:t> which are, conventionally, stored in the </a:t>
            </a:r>
            <a:r>
              <a:rPr lang="en-GB" b="1" dirty="0"/>
              <a:t>Directory /home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Imagine a system with just three users, </a:t>
            </a:r>
            <a:r>
              <a:rPr lang="en-GB" b="1" dirty="0"/>
              <a:t>tom</a:t>
            </a:r>
            <a:r>
              <a:rPr lang="en-GB" dirty="0"/>
              <a:t>, </a:t>
            </a:r>
            <a:r>
              <a:rPr lang="en-GB" b="1" dirty="0"/>
              <a:t>dick</a:t>
            </a:r>
            <a:r>
              <a:rPr lang="en-GB" dirty="0"/>
              <a:t> and </a:t>
            </a:r>
            <a:r>
              <a:rPr lang="en-GB" b="1" dirty="0" err="1"/>
              <a:t>fred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Each user is assigned a suitably named directory under </a:t>
            </a:r>
            <a:r>
              <a:rPr lang="en-GB" b="1" dirty="0"/>
              <a:t>/home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The shorthand for user home directories is a </a:t>
            </a:r>
            <a:r>
              <a:rPr lang="en-GB" b="1" dirty="0"/>
              <a:t>tilde</a:t>
            </a:r>
            <a:r>
              <a:rPr lang="en-GB" dirty="0"/>
              <a:t> “</a:t>
            </a:r>
            <a:r>
              <a:rPr lang="en-GB" b="1" dirty="0"/>
              <a:t>~</a:t>
            </a:r>
            <a:r>
              <a:rPr lang="en-GB" dirty="0"/>
              <a:t>” prefixed to the user name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In this case, </a:t>
            </a:r>
            <a:r>
              <a:rPr lang="en-GB" b="1" dirty="0"/>
              <a:t>~tom</a:t>
            </a:r>
            <a:r>
              <a:rPr lang="en-GB" dirty="0"/>
              <a:t>, </a:t>
            </a:r>
            <a:r>
              <a:rPr lang="en-GB" b="1" dirty="0"/>
              <a:t>~dick</a:t>
            </a:r>
            <a:r>
              <a:rPr lang="en-GB" dirty="0"/>
              <a:t> and </a:t>
            </a:r>
            <a:r>
              <a:rPr lang="en-GB" b="1" dirty="0"/>
              <a:t>~</a:t>
            </a:r>
            <a:r>
              <a:rPr lang="en-GB" b="1" dirty="0" err="1"/>
              <a:t>fred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The </a:t>
            </a:r>
            <a:r>
              <a:rPr lang="en-GB" b="1" dirty="0"/>
              <a:t>Directories</a:t>
            </a:r>
            <a:r>
              <a:rPr lang="en-GB" dirty="0"/>
              <a:t> and </a:t>
            </a:r>
            <a:r>
              <a:rPr lang="en-GB" b="1" dirty="0"/>
              <a:t>Files</a:t>
            </a:r>
            <a:r>
              <a:rPr lang="en-GB" dirty="0"/>
              <a:t> within each </a:t>
            </a:r>
            <a:r>
              <a:rPr lang="en-GB" b="1" dirty="0"/>
              <a:t>User Home </a:t>
            </a:r>
            <a:r>
              <a:rPr lang="en-GB" b="1" u="dbl" dirty="0"/>
              <a:t>D</a:t>
            </a:r>
            <a:r>
              <a:rPr lang="en-GB" b="1" dirty="0"/>
              <a:t>irectory</a:t>
            </a:r>
            <a:r>
              <a:rPr lang="en-GB" dirty="0"/>
              <a:t> are entirely the responsibility of the corresponding </a:t>
            </a:r>
            <a:r>
              <a:rPr lang="en-GB" b="1" dirty="0"/>
              <a:t>User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&lt;&gt; </a:t>
            </a:r>
          </a:p>
          <a:p>
            <a:r>
              <a:rPr lang="en-GB" dirty="0"/>
              <a:t>&lt;&gt; </a:t>
            </a:r>
          </a:p>
          <a:p>
            <a:r>
              <a:rPr lang="en-GB" dirty="0"/>
              <a:t>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D11E7-7C69-4A1B-B6FB-5C1E6B68778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128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en.wikipedia.org/wiki/Charles_Grey,_2nd_Earl_Gre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ructured_programming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hyperlink" Target="https://en.wikipedia.org/wiki/Gracie_Fields" TargetMode="External"/><Relationship Id="rId4" Type="http://schemas.openxmlformats.org/officeDocument/2006/relationships/hyperlink" Target="https://www.youtube.com/watch?v=DATv5_L2_v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609600"/>
            <a:ext cx="8534400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sz="5400" b="1" dirty="0" smtClean="0"/>
          </a:p>
          <a:p>
            <a:pPr algn="ctr"/>
            <a:r>
              <a:rPr lang="en-GB" sz="5400" b="1" dirty="0" smtClean="0">
                <a:solidFill>
                  <a:srgbClr val="FF0000"/>
                </a:solidFill>
              </a:rPr>
              <a:t>Improved Algorithm Design</a:t>
            </a:r>
          </a:p>
          <a:p>
            <a:pPr algn="ctr"/>
            <a:endParaRPr lang="en-GB" sz="5400" b="1" dirty="0" smtClean="0">
              <a:solidFill>
                <a:srgbClr val="FF0000"/>
              </a:solidFill>
            </a:endParaRPr>
          </a:p>
          <a:p>
            <a:pPr algn="ctr"/>
            <a:r>
              <a:rPr lang="en-GB" sz="5400" b="1" dirty="0" smtClean="0">
                <a:solidFill>
                  <a:srgbClr val="FF0000"/>
                </a:solidFill>
              </a:rPr>
              <a:t> </a:t>
            </a:r>
            <a:r>
              <a:rPr lang="en-GB" sz="5400" b="1" dirty="0" smtClean="0">
                <a:solidFill>
                  <a:schemeClr val="tx2">
                    <a:lumMod val="75000"/>
                  </a:schemeClr>
                </a:solidFill>
              </a:rPr>
              <a:t>Using Callable Units </a:t>
            </a:r>
            <a:r>
              <a:rPr lang="en-GB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(Procedures</a:t>
            </a:r>
            <a:r>
              <a:rPr lang="en-GB" sz="5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&amp; Functions)</a:t>
            </a:r>
            <a:endParaRPr lang="en-GB" sz="5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GB" sz="5400" b="1" dirty="0">
              <a:solidFill>
                <a:srgbClr val="002060"/>
              </a:solidFill>
            </a:endParaRPr>
          </a:p>
        </p:txBody>
      </p:sp>
      <p:pic>
        <p:nvPicPr>
          <p:cNvPr id="7" name="Dialogue-Callable_Unit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95"/>
    </mc:Choice>
    <mc:Fallback xmlns="">
      <p:transition spd="slow" advTm="7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7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51918" y="152400"/>
            <a:ext cx="332975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Callable Units: </a:t>
            </a:r>
            <a:r>
              <a:rPr lang="en-GB" sz="2400" b="1" dirty="0" smtClean="0">
                <a:solidFill>
                  <a:srgbClr val="002060"/>
                </a:solidFill>
              </a:rPr>
              <a:t>Functions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805934"/>
            <a:ext cx="274320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Now </a:t>
            </a:r>
            <a:r>
              <a:rPr lang="en-GB" dirty="0"/>
              <a:t>to look at a </a:t>
            </a:r>
            <a:r>
              <a:rPr lang="en-GB" b="1" dirty="0" smtClean="0"/>
              <a:t>Function</a:t>
            </a:r>
            <a:r>
              <a:rPr lang="en-GB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569303"/>
            <a:ext cx="7428147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The definitive difference between </a:t>
            </a:r>
            <a:r>
              <a:rPr lang="en-GB" b="1" dirty="0" smtClean="0"/>
              <a:t>Procedures</a:t>
            </a:r>
            <a:r>
              <a:rPr lang="en-GB" dirty="0" smtClean="0"/>
              <a:t> and </a:t>
            </a:r>
            <a:r>
              <a:rPr lang="en-GB" b="1" dirty="0" smtClean="0"/>
              <a:t>Functions</a:t>
            </a:r>
            <a:r>
              <a:rPr lang="en-GB" dirty="0" smtClean="0"/>
              <a:t> is that </a:t>
            </a:r>
            <a:r>
              <a:rPr lang="en-GB" b="1" dirty="0" smtClean="0"/>
              <a:t>Functions</a:t>
            </a:r>
            <a:r>
              <a:rPr lang="en-GB" dirty="0" smtClean="0"/>
              <a:t> generate a </a:t>
            </a:r>
            <a:r>
              <a:rPr lang="en-GB" b="1" dirty="0" smtClean="0"/>
              <a:t>Value</a:t>
            </a:r>
            <a:r>
              <a:rPr lang="en-GB" dirty="0" smtClean="0"/>
              <a:t> (an </a:t>
            </a:r>
            <a:r>
              <a:rPr lang="en-GB" b="1" dirty="0" smtClean="0"/>
              <a:t>Answer</a:t>
            </a:r>
            <a:r>
              <a:rPr lang="en-GB" dirty="0" smtClean="0"/>
              <a:t> if you like), a </a:t>
            </a:r>
            <a:r>
              <a:rPr lang="en-GB" b="1" dirty="0" smtClean="0"/>
              <a:t>Procedure</a:t>
            </a:r>
            <a:r>
              <a:rPr lang="en-GB" dirty="0" smtClean="0"/>
              <a:t> does not.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6643" y="3928646"/>
            <a:ext cx="282115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chemeClr val="bg1"/>
                </a:solidFill>
              </a:rPr>
              <a:t>A function for “Counting Cups”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1595" y="5229359"/>
            <a:ext cx="1557478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***Count Cups***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033995" y="4648200"/>
            <a:ext cx="2957605" cy="1477328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 for Cup Counting </a:t>
            </a:r>
          </a:p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629073" y="5532835"/>
            <a:ext cx="2404923" cy="571485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629073" y="4648200"/>
            <a:ext cx="2404922" cy="58116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329020" y="4725353"/>
            <a:ext cx="1247775" cy="1247775"/>
            <a:chOff x="3810000" y="5200650"/>
            <a:chExt cx="1247775" cy="1247775"/>
          </a:xfrm>
        </p:grpSpPr>
        <p:sp>
          <p:nvSpPr>
            <p:cNvPr id="14" name="5-Point Star 13"/>
            <p:cNvSpPr/>
            <p:nvPr/>
          </p:nvSpPr>
          <p:spPr>
            <a:xfrm>
              <a:off x="3810000" y="5200650"/>
              <a:ext cx="1247775" cy="1247775"/>
            </a:xfrm>
            <a:prstGeom prst="star5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38600" y="5638800"/>
              <a:ext cx="788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FOUR!</a:t>
              </a:r>
              <a:endParaRPr lang="en-GB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52400" y="2609671"/>
            <a:ext cx="8190358" cy="1046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Marvellous, except … if no one was listening when the </a:t>
            </a:r>
            <a:r>
              <a:rPr lang="en-GB" b="1" dirty="0" smtClean="0"/>
              <a:t>Cup Count </a:t>
            </a:r>
            <a:r>
              <a:rPr lang="en-GB" dirty="0" smtClean="0"/>
              <a:t>of </a:t>
            </a:r>
            <a:r>
              <a:rPr lang="en-GB" b="1" dirty="0" smtClean="0"/>
              <a:t>4</a:t>
            </a:r>
            <a:r>
              <a:rPr lang="en-GB" dirty="0" smtClean="0"/>
              <a:t> was announced,  the answer is lost! Executing the function was pointless.</a:t>
            </a:r>
            <a:endParaRPr lang="en-GB" sz="800" dirty="0" smtClean="0"/>
          </a:p>
          <a:p>
            <a:endParaRPr lang="en-GB" sz="800" dirty="0"/>
          </a:p>
          <a:p>
            <a:r>
              <a:rPr lang="en-GB" dirty="0" smtClean="0"/>
              <a:t>Surely one must endeavour to store the </a:t>
            </a:r>
            <a:r>
              <a:rPr lang="en-GB" b="1" dirty="0" smtClean="0"/>
              <a:t>Function Value </a:t>
            </a:r>
            <a:r>
              <a:rPr lang="en-GB" dirty="0" smtClean="0"/>
              <a:t>(</a:t>
            </a:r>
            <a:r>
              <a:rPr lang="en-GB" b="1" dirty="0" smtClean="0"/>
              <a:t>Answer</a:t>
            </a:r>
            <a:r>
              <a:rPr lang="en-GB" dirty="0" smtClean="0"/>
              <a:t>) somewhere?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1" y="5217587"/>
            <a:ext cx="191919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On </a:t>
            </a:r>
            <a:r>
              <a:rPr lang="en-GB" sz="1600" b="1" dirty="0" smtClean="0"/>
              <a:t>shirt cuff</a:t>
            </a:r>
            <a:r>
              <a:rPr lang="en-GB" sz="1600" dirty="0" smtClean="0"/>
              <a:t>,  Note:</a:t>
            </a:r>
            <a:endParaRPr lang="en-GB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211591" y="5219700"/>
            <a:ext cx="713209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FOUR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811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98"/>
    </mc:Choice>
    <mc:Fallback xmlns="">
      <p:transition spd="slow" advTm="53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-0.6474 -0.0048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78" y="-255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8" grpId="0" animBg="1"/>
      <p:bldP spid="9" grpId="0" animBg="1"/>
      <p:bldP spid="10" grpId="0" animBg="1"/>
      <p:bldP spid="17" grpId="0" animBg="1"/>
      <p:bldP spid="18" grpId="0" animBg="1"/>
      <p:bldP spid="21" grpId="0" animBg="1"/>
      <p:bldP spid="2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51918" y="152400"/>
            <a:ext cx="332975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Callable Units: </a:t>
            </a:r>
            <a:r>
              <a:rPr lang="en-GB" sz="2400" b="1" dirty="0" smtClean="0">
                <a:solidFill>
                  <a:srgbClr val="002060"/>
                </a:solidFill>
              </a:rPr>
              <a:t>Functions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773668"/>
            <a:ext cx="8547853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All </a:t>
            </a:r>
            <a:r>
              <a:rPr lang="en-GB" b="1" dirty="0"/>
              <a:t>Callable Units</a:t>
            </a:r>
            <a:r>
              <a:rPr lang="en-GB" dirty="0"/>
              <a:t>, </a:t>
            </a:r>
            <a:r>
              <a:rPr lang="en-GB" b="1" dirty="0"/>
              <a:t>Procedures</a:t>
            </a:r>
            <a:r>
              <a:rPr lang="en-GB" dirty="0"/>
              <a:t> or </a:t>
            </a:r>
            <a:r>
              <a:rPr lang="en-GB" b="1" dirty="0"/>
              <a:t>Functions</a:t>
            </a:r>
            <a:r>
              <a:rPr lang="en-GB" dirty="0"/>
              <a:t>, can be </a:t>
            </a:r>
            <a:r>
              <a:rPr lang="en-GB" b="1" dirty="0"/>
              <a:t>Parametrised</a:t>
            </a:r>
            <a:r>
              <a:rPr lang="en-GB" dirty="0"/>
              <a:t> and receive </a:t>
            </a:r>
            <a:r>
              <a:rPr lang="en-GB" b="1" dirty="0"/>
              <a:t>Arguments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2071595" y="2940293"/>
            <a:ext cx="1557478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***Count Cups***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033995" y="2924175"/>
            <a:ext cx="29851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 for Cup Counting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629074" y="3245290"/>
            <a:ext cx="2404922" cy="14435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29073" y="2941813"/>
            <a:ext cx="2404923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1" y="2928521"/>
            <a:ext cx="191919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On </a:t>
            </a:r>
            <a:r>
              <a:rPr lang="en-GB" sz="1600" b="1" dirty="0" smtClean="0"/>
              <a:t>shirt cuff</a:t>
            </a:r>
            <a:r>
              <a:rPr lang="en-GB" sz="1600" dirty="0" smtClean="0"/>
              <a:t>,  Note:</a:t>
            </a:r>
            <a:endParaRPr lang="en-GB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211591" y="2932152"/>
            <a:ext cx="651845" cy="369332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TWO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6335181" y="1219200"/>
            <a:ext cx="143904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PARAMETERS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846822" y="1219200"/>
            <a:ext cx="1409297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ARGUMENTS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6324600" y="1638300"/>
            <a:ext cx="1226618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Cup Colour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6324600" y="2022217"/>
            <a:ext cx="96494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Cup Size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6324600" y="2406134"/>
            <a:ext cx="1519968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Cup Condition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846822" y="1638300"/>
            <a:ext cx="54290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Red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838200" y="2022217"/>
            <a:ext cx="47160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Big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838200" y="2406134"/>
            <a:ext cx="140198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Not Cracked!</a:t>
            </a:r>
            <a:endParaRPr lang="en-GB" dirty="0"/>
          </a:p>
        </p:txBody>
      </p:sp>
      <p:cxnSp>
        <p:nvCxnSpPr>
          <p:cNvPr id="31" name="Straight Arrow Connector 30"/>
          <p:cNvCxnSpPr>
            <a:stCxn id="26" idx="3"/>
            <a:endCxn id="20" idx="1"/>
          </p:cNvCxnSpPr>
          <p:nvPr/>
        </p:nvCxnSpPr>
        <p:spPr>
          <a:xfrm>
            <a:off x="1389728" y="1822966"/>
            <a:ext cx="4934872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7" idx="3"/>
            <a:endCxn id="22" idx="1"/>
          </p:cNvCxnSpPr>
          <p:nvPr/>
        </p:nvCxnSpPr>
        <p:spPr>
          <a:xfrm>
            <a:off x="1309804" y="2206883"/>
            <a:ext cx="5014796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0" idx="3"/>
            <a:endCxn id="25" idx="1"/>
          </p:cNvCxnSpPr>
          <p:nvPr/>
        </p:nvCxnSpPr>
        <p:spPr>
          <a:xfrm>
            <a:off x="2240187" y="2590800"/>
            <a:ext cx="4084413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83151" y="6169223"/>
            <a:ext cx="1418081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***Make Tea***</a:t>
            </a:r>
            <a:endParaRPr lang="en-GB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5867400" y="6107668"/>
            <a:ext cx="273113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 for Making Tea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2401234" y="6455793"/>
            <a:ext cx="3466166" cy="21207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2401232" y="6153835"/>
            <a:ext cx="3466168" cy="7695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335181" y="3505200"/>
            <a:ext cx="143904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PARAMETERS</a:t>
            </a:r>
            <a:endParaRPr lang="en-GB" dirty="0"/>
          </a:p>
        </p:txBody>
      </p:sp>
      <p:sp>
        <p:nvSpPr>
          <p:cNvPr id="52" name="TextBox 51"/>
          <p:cNvSpPr txBox="1"/>
          <p:nvPr/>
        </p:nvSpPr>
        <p:spPr>
          <a:xfrm>
            <a:off x="846822" y="3505200"/>
            <a:ext cx="1409297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ARGUMENTS</a:t>
            </a:r>
            <a:endParaRPr lang="en-GB" dirty="0"/>
          </a:p>
        </p:txBody>
      </p:sp>
      <p:sp>
        <p:nvSpPr>
          <p:cNvPr id="88" name="TextBox 87"/>
          <p:cNvSpPr txBox="1"/>
          <p:nvPr/>
        </p:nvSpPr>
        <p:spPr>
          <a:xfrm>
            <a:off x="846822" y="3952875"/>
            <a:ext cx="177119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English Breakfast</a:t>
            </a:r>
            <a:endParaRPr lang="en-GB" dirty="0"/>
          </a:p>
        </p:txBody>
      </p:sp>
      <p:sp>
        <p:nvSpPr>
          <p:cNvPr id="89" name="TextBox 88"/>
          <p:cNvSpPr txBox="1"/>
          <p:nvPr/>
        </p:nvSpPr>
        <p:spPr>
          <a:xfrm>
            <a:off x="838200" y="4355306"/>
            <a:ext cx="7965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Strong</a:t>
            </a:r>
            <a:endParaRPr lang="en-GB" dirty="0"/>
          </a:p>
        </p:txBody>
      </p:sp>
      <p:sp>
        <p:nvSpPr>
          <p:cNvPr id="90" name="TextBox 89"/>
          <p:cNvSpPr txBox="1"/>
          <p:nvPr/>
        </p:nvSpPr>
        <p:spPr>
          <a:xfrm>
            <a:off x="838200" y="5160168"/>
            <a:ext cx="48551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Yes</a:t>
            </a:r>
            <a:endParaRPr lang="en-GB" dirty="0"/>
          </a:p>
        </p:txBody>
      </p:sp>
      <p:sp>
        <p:nvSpPr>
          <p:cNvPr id="91" name="TextBox 90"/>
          <p:cNvSpPr txBox="1"/>
          <p:nvPr/>
        </p:nvSpPr>
        <p:spPr>
          <a:xfrm>
            <a:off x="838200" y="5562600"/>
            <a:ext cx="53091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No!</a:t>
            </a:r>
            <a:endParaRPr lang="en-GB" dirty="0"/>
          </a:p>
        </p:txBody>
      </p:sp>
      <p:cxnSp>
        <p:nvCxnSpPr>
          <p:cNvPr id="93" name="Straight Arrow Connector 92"/>
          <p:cNvCxnSpPr>
            <a:stCxn id="88" idx="3"/>
            <a:endCxn id="122" idx="1"/>
          </p:cNvCxnSpPr>
          <p:nvPr/>
        </p:nvCxnSpPr>
        <p:spPr>
          <a:xfrm>
            <a:off x="2618013" y="4137541"/>
            <a:ext cx="3706587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9" idx="3"/>
            <a:endCxn id="121" idx="1"/>
          </p:cNvCxnSpPr>
          <p:nvPr/>
        </p:nvCxnSpPr>
        <p:spPr>
          <a:xfrm>
            <a:off x="1634700" y="4539972"/>
            <a:ext cx="4689900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109" idx="3"/>
            <a:endCxn id="120" idx="1"/>
          </p:cNvCxnSpPr>
          <p:nvPr/>
        </p:nvCxnSpPr>
        <p:spPr>
          <a:xfrm>
            <a:off x="3720819" y="4942403"/>
            <a:ext cx="2603781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3"/>
            <a:endCxn id="119" idx="1"/>
          </p:cNvCxnSpPr>
          <p:nvPr/>
        </p:nvCxnSpPr>
        <p:spPr>
          <a:xfrm>
            <a:off x="1323718" y="5344834"/>
            <a:ext cx="5000882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1" idx="3"/>
            <a:endCxn id="118" idx="1"/>
          </p:cNvCxnSpPr>
          <p:nvPr/>
        </p:nvCxnSpPr>
        <p:spPr>
          <a:xfrm>
            <a:off x="1369115" y="5747266"/>
            <a:ext cx="4955485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844711" y="4757737"/>
            <a:ext cx="2876108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Number written on shirt cuff</a:t>
            </a:r>
            <a:endParaRPr lang="en-GB" dirty="0"/>
          </a:p>
        </p:txBody>
      </p:sp>
      <p:sp>
        <p:nvSpPr>
          <p:cNvPr id="118" name="TextBox 117"/>
          <p:cNvSpPr txBox="1"/>
          <p:nvPr/>
        </p:nvSpPr>
        <p:spPr>
          <a:xfrm>
            <a:off x="6324600" y="5562600"/>
            <a:ext cx="81516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Sugar?</a:t>
            </a:r>
            <a:endParaRPr lang="en-GB" dirty="0"/>
          </a:p>
        </p:txBody>
      </p:sp>
      <p:sp>
        <p:nvSpPr>
          <p:cNvPr id="119" name="TextBox 118"/>
          <p:cNvSpPr txBox="1"/>
          <p:nvPr/>
        </p:nvSpPr>
        <p:spPr>
          <a:xfrm>
            <a:off x="6324600" y="5160168"/>
            <a:ext cx="69923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Milk?</a:t>
            </a:r>
            <a:endParaRPr lang="en-GB" dirty="0"/>
          </a:p>
        </p:txBody>
      </p:sp>
      <p:sp>
        <p:nvSpPr>
          <p:cNvPr id="120" name="TextBox 119"/>
          <p:cNvSpPr txBox="1"/>
          <p:nvPr/>
        </p:nvSpPr>
        <p:spPr>
          <a:xfrm>
            <a:off x="6324600" y="4757737"/>
            <a:ext cx="171117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Number of Cups</a:t>
            </a:r>
            <a:endParaRPr lang="en-GB" dirty="0"/>
          </a:p>
        </p:txBody>
      </p:sp>
      <p:sp>
        <p:nvSpPr>
          <p:cNvPr id="121" name="TextBox 120"/>
          <p:cNvSpPr txBox="1"/>
          <p:nvPr/>
        </p:nvSpPr>
        <p:spPr>
          <a:xfrm>
            <a:off x="6324600" y="4355306"/>
            <a:ext cx="98610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Strength</a:t>
            </a:r>
            <a:endParaRPr lang="en-GB" dirty="0"/>
          </a:p>
        </p:txBody>
      </p:sp>
      <p:sp>
        <p:nvSpPr>
          <p:cNvPr id="122" name="TextBox 121"/>
          <p:cNvSpPr txBox="1"/>
          <p:nvPr/>
        </p:nvSpPr>
        <p:spPr>
          <a:xfrm>
            <a:off x="6324600" y="3952875"/>
            <a:ext cx="1243738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Type of Tea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822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88"/>
    </mc:Choice>
    <mc:Fallback xmlns="">
      <p:transition spd="slow" advTm="37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50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046 L -0.64809 -0.0044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78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5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500"/>
                            </p:stCondLst>
                            <p:childTnLst>
                              <p:par>
                                <p:cTn id="80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6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7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8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10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1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2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30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40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4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55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6000"/>
                            </p:stCondLst>
                            <p:childTnLst>
                              <p:par>
                                <p:cTn id="1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70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8000"/>
                            </p:stCondLst>
                            <p:childTnLst>
                              <p:par>
                                <p:cTn id="15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9000"/>
                            </p:stCondLst>
                            <p:childTnLst>
                              <p:par>
                                <p:cTn id="1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8" grpId="0" animBg="1"/>
      <p:bldP spid="21" grpId="0" animBg="1"/>
      <p:bldP spid="21" grpId="1" animBg="1"/>
      <p:bldP spid="16" grpId="0" animBg="1"/>
      <p:bldP spid="19" grpId="0" animBg="1"/>
      <p:bldP spid="20" grpId="0" animBg="1"/>
      <p:bldP spid="22" grpId="0" animBg="1"/>
      <p:bldP spid="25" grpId="0" animBg="1"/>
      <p:bldP spid="26" grpId="0" animBg="1"/>
      <p:bldP spid="27" grpId="0" animBg="1"/>
      <p:bldP spid="30" grpId="0" animBg="1"/>
      <p:bldP spid="47" grpId="0" animBg="1"/>
      <p:bldP spid="48" grpId="0" animBg="1"/>
      <p:bldP spid="51" grpId="0" animBg="1"/>
      <p:bldP spid="52" grpId="0" animBg="1"/>
      <p:bldP spid="88" grpId="0" animBg="1"/>
      <p:bldP spid="89" grpId="0" animBg="1"/>
      <p:bldP spid="90" grpId="0" animBg="1"/>
      <p:bldP spid="91" grpId="0" animBg="1"/>
      <p:bldP spid="109" grpId="0" animBg="1"/>
      <p:bldP spid="118" grpId="0" animBg="1"/>
      <p:bldP spid="119" grpId="0" animBg="1"/>
      <p:bldP spid="120" grpId="0" animBg="1"/>
      <p:bldP spid="121" grpId="0" animBg="1"/>
      <p:bldP spid="1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51918" y="152400"/>
            <a:ext cx="415613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Callable Units: </a:t>
            </a:r>
            <a:r>
              <a:rPr lang="en-GB" sz="2400" b="1" dirty="0" smtClean="0">
                <a:solidFill>
                  <a:srgbClr val="002060"/>
                </a:solidFill>
              </a:rPr>
              <a:t>Implementation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2434" y="685800"/>
            <a:ext cx="8676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More recent </a:t>
            </a:r>
            <a:r>
              <a:rPr lang="en-GB" b="1" dirty="0"/>
              <a:t>Programming Languages</a:t>
            </a:r>
            <a:r>
              <a:rPr lang="en-GB" dirty="0"/>
              <a:t>, such as </a:t>
            </a:r>
            <a:r>
              <a:rPr lang="en-GB" b="1" dirty="0"/>
              <a:t>C</a:t>
            </a:r>
            <a:r>
              <a:rPr lang="en-GB" dirty="0"/>
              <a:t> and </a:t>
            </a:r>
            <a:r>
              <a:rPr lang="en-GB" b="1" dirty="0"/>
              <a:t>Python</a:t>
            </a:r>
            <a:r>
              <a:rPr lang="en-GB" dirty="0"/>
              <a:t>, only offer code units to construct one type of </a:t>
            </a:r>
            <a:r>
              <a:rPr lang="en-GB" b="1" dirty="0"/>
              <a:t>Callable Unit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62434" y="1693218"/>
            <a:ext cx="8676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You can ask to code a </a:t>
            </a:r>
            <a:r>
              <a:rPr lang="en-GB" b="1" dirty="0"/>
              <a:t>Function</a:t>
            </a:r>
            <a:r>
              <a:rPr lang="en-GB" dirty="0"/>
              <a:t>, in </a:t>
            </a:r>
            <a:r>
              <a:rPr lang="en-GB" b="1" dirty="0"/>
              <a:t>C</a:t>
            </a:r>
            <a:r>
              <a:rPr lang="en-GB" dirty="0"/>
              <a:t> or </a:t>
            </a:r>
            <a:r>
              <a:rPr lang="en-GB" b="1" dirty="0"/>
              <a:t>Python</a:t>
            </a:r>
            <a:r>
              <a:rPr lang="en-GB" dirty="0"/>
              <a:t>, but not a </a:t>
            </a:r>
            <a:r>
              <a:rPr lang="en-GB" b="1" dirty="0"/>
              <a:t>Procedure</a:t>
            </a:r>
            <a:r>
              <a:rPr lang="en-GB" dirty="0"/>
              <a:t> (or any other species of </a:t>
            </a:r>
            <a:r>
              <a:rPr lang="en-GB" b="1" dirty="0"/>
              <a:t>Callable Unit</a:t>
            </a:r>
            <a:r>
              <a:rPr lang="en-GB" dirty="0"/>
              <a:t>).</a:t>
            </a:r>
            <a:endParaRPr lang="en-GB" dirty="0"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2434" y="2700636"/>
            <a:ext cx="8676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This is entirely sensible as only the one possibility is required.</a:t>
            </a:r>
          </a:p>
          <a:p>
            <a:r>
              <a:rPr lang="en-GB" dirty="0"/>
              <a:t>Why complicate a </a:t>
            </a:r>
            <a:r>
              <a:rPr lang="en-GB" b="1" dirty="0"/>
              <a:t>Language</a:t>
            </a:r>
            <a:r>
              <a:rPr lang="en-GB" dirty="0"/>
              <a:t> if there is not practical purpose.</a:t>
            </a:r>
            <a:endParaRPr lang="en-GB" dirty="0"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434" y="3708054"/>
            <a:ext cx="8676763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Code for a </a:t>
            </a:r>
            <a:r>
              <a:rPr lang="en-GB" b="1" dirty="0"/>
              <a:t>Function</a:t>
            </a:r>
            <a:r>
              <a:rPr lang="en-GB" dirty="0"/>
              <a:t> will definitively include the capacity to return a </a:t>
            </a:r>
            <a:r>
              <a:rPr lang="en-GB" b="1" dirty="0"/>
              <a:t>Value</a:t>
            </a:r>
            <a:r>
              <a:rPr lang="en-GB" dirty="0" smtClean="0"/>
              <a:t>.</a:t>
            </a:r>
            <a:endParaRPr lang="en-GB" sz="800" dirty="0" smtClean="0"/>
          </a:p>
          <a:p>
            <a:endParaRPr lang="en-GB" sz="800" dirty="0"/>
          </a:p>
          <a:p>
            <a:r>
              <a:rPr lang="en-GB" dirty="0"/>
              <a:t>But nothing says you have to use that capacity</a:t>
            </a:r>
            <a:r>
              <a:rPr lang="en-GB" dirty="0" smtClean="0"/>
              <a:t>.</a:t>
            </a:r>
            <a:endParaRPr lang="en-GB" sz="800" dirty="0" smtClean="0"/>
          </a:p>
          <a:p>
            <a:endParaRPr lang="en-GB" sz="800" dirty="0"/>
          </a:p>
          <a:p>
            <a:r>
              <a:rPr lang="en-GB" dirty="0"/>
              <a:t>Or even if you do return a </a:t>
            </a:r>
            <a:r>
              <a:rPr lang="en-GB" b="1" dirty="0"/>
              <a:t>Value</a:t>
            </a:r>
            <a:r>
              <a:rPr lang="en-GB" dirty="0"/>
              <a:t>, ignoring that </a:t>
            </a:r>
            <a:r>
              <a:rPr lang="en-GB" b="1" dirty="0"/>
              <a:t>Value</a:t>
            </a:r>
            <a:r>
              <a:rPr lang="en-GB" dirty="0"/>
              <a:t> would render its existence irrelevant</a:t>
            </a:r>
            <a:r>
              <a:rPr lang="en-GB" dirty="0" smtClean="0"/>
              <a:t>.</a:t>
            </a:r>
            <a:endParaRPr lang="en-GB" sz="800" dirty="0" smtClean="0"/>
          </a:p>
          <a:p>
            <a:endParaRPr lang="en-GB" sz="800" dirty="0"/>
          </a:p>
          <a:p>
            <a:r>
              <a:rPr lang="en-GB" dirty="0"/>
              <a:t>Code a </a:t>
            </a:r>
            <a:r>
              <a:rPr lang="en-GB" b="1" dirty="0"/>
              <a:t>Function</a:t>
            </a:r>
            <a:r>
              <a:rPr lang="en-GB" dirty="0"/>
              <a:t>, and omit or ignore its </a:t>
            </a:r>
            <a:r>
              <a:rPr lang="en-GB" b="1" dirty="0" smtClean="0"/>
              <a:t>Value</a:t>
            </a:r>
            <a:r>
              <a:rPr lang="en-GB" dirty="0" smtClean="0"/>
              <a:t> </a:t>
            </a:r>
            <a:r>
              <a:rPr lang="en-GB" dirty="0" smtClean="0"/>
              <a:t>… and what do you have … ?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162434" y="5638800"/>
            <a:ext cx="8676763" cy="10464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Of course, this does lead to all </a:t>
            </a:r>
            <a:r>
              <a:rPr lang="en-GB" b="1" dirty="0"/>
              <a:t>Callable Units</a:t>
            </a:r>
            <a:r>
              <a:rPr lang="en-GB" dirty="0"/>
              <a:t> in certain </a:t>
            </a:r>
            <a:r>
              <a:rPr lang="en-GB" b="1" dirty="0"/>
              <a:t>Languages</a:t>
            </a:r>
            <a:r>
              <a:rPr lang="en-GB" dirty="0"/>
              <a:t> to be referred to as </a:t>
            </a:r>
            <a:r>
              <a:rPr lang="en-GB" b="1" dirty="0"/>
              <a:t>Functions</a:t>
            </a:r>
            <a:r>
              <a:rPr lang="en-GB" dirty="0"/>
              <a:t>, even when the true pedant might argue this not to be the case</a:t>
            </a:r>
            <a:r>
              <a:rPr lang="en-GB" dirty="0" smtClean="0"/>
              <a:t>!</a:t>
            </a:r>
            <a:endParaRPr lang="en-GB" sz="800" dirty="0" smtClean="0"/>
          </a:p>
          <a:p>
            <a:endParaRPr lang="en-GB" sz="800" dirty="0"/>
          </a:p>
          <a:p>
            <a:r>
              <a:rPr lang="en-GB" dirty="0"/>
              <a:t>Painful … but I can live with it … almost …</a:t>
            </a:r>
            <a:endParaRPr lang="en-GB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520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74"/>
    </mc:Choice>
    <mc:Fallback xmlns="">
      <p:transition spd="slow" advTm="63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51918" y="152400"/>
            <a:ext cx="460696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Callable Units: </a:t>
            </a:r>
            <a:r>
              <a:rPr lang="en-GB" sz="2400" b="1" dirty="0" smtClean="0">
                <a:solidFill>
                  <a:srgbClr val="002060"/>
                </a:solidFill>
              </a:rPr>
              <a:t>Acknowledgements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0" y="2895600"/>
            <a:ext cx="482178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Dear </a:t>
            </a:r>
            <a:r>
              <a:rPr lang="en-GB" b="1" dirty="0" smtClean="0"/>
              <a:t>Gracie</a:t>
            </a:r>
            <a:r>
              <a:rPr lang="en-GB" dirty="0" smtClean="0"/>
              <a:t> and her </a:t>
            </a:r>
            <a:r>
              <a:rPr lang="en-GB" b="1" dirty="0" smtClean="0"/>
              <a:t>Tea</a:t>
            </a:r>
            <a:r>
              <a:rPr lang="en-GB" dirty="0" smtClean="0"/>
              <a:t> consumption continuum.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209800" y="990600"/>
            <a:ext cx="624840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The </a:t>
            </a:r>
            <a:r>
              <a:rPr lang="en-GB" b="1" dirty="0" smtClean="0"/>
              <a:t>Second Earl Grey</a:t>
            </a:r>
            <a:r>
              <a:rPr lang="en-GB" dirty="0" smtClean="0"/>
              <a:t>, after whom </a:t>
            </a:r>
            <a:r>
              <a:rPr lang="en-GB" b="1" dirty="0" smtClean="0"/>
              <a:t>Earl Grey Tea </a:t>
            </a:r>
            <a:r>
              <a:rPr lang="en-GB" dirty="0" smtClean="0"/>
              <a:t>is named.</a:t>
            </a:r>
          </a:p>
          <a:p>
            <a:r>
              <a:rPr lang="en-GB" dirty="0" smtClean="0"/>
              <a:t>What a fearfully bereft world it would be without </a:t>
            </a:r>
            <a:r>
              <a:rPr lang="en-GB" b="1" dirty="0" smtClean="0"/>
              <a:t>Earl Grey Tea</a:t>
            </a:r>
            <a:r>
              <a:rPr lang="en-GB" dirty="0" smtClean="0"/>
              <a:t>!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3110854" y="4876800"/>
            <a:ext cx="5956946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Dubious </a:t>
            </a:r>
            <a:r>
              <a:rPr lang="en-GB" b="1" dirty="0" smtClean="0"/>
              <a:t>Jack Buchanan</a:t>
            </a:r>
            <a:r>
              <a:rPr lang="en-GB" dirty="0" smtClean="0"/>
              <a:t>, who sings to you now … a man of indisputable priorities with respect to </a:t>
            </a:r>
            <a:r>
              <a:rPr lang="en-GB" b="1" dirty="0" smtClean="0"/>
              <a:t>Tea</a:t>
            </a:r>
            <a:r>
              <a:rPr lang="en-GB" dirty="0" smtClean="0"/>
              <a:t> in all it great variety</a:t>
            </a:r>
            <a:endParaRPr lang="en-GB" dirty="0"/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1820689" cy="216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98" y="1952484"/>
            <a:ext cx="2160000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9" y="4164600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7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081"/>
    </mc:Choice>
    <mc:Fallback xmlns="">
      <p:transition spd="slow" advTm="137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51918" y="152400"/>
            <a:ext cx="362009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Terminology: </a:t>
            </a:r>
            <a:r>
              <a:rPr lang="en-GB" sz="2400" b="1" dirty="0" smtClean="0">
                <a:solidFill>
                  <a:srgbClr val="002060"/>
                </a:solidFill>
              </a:rPr>
              <a:t>A Brief Word 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8125" y="1268968"/>
            <a:ext cx="867676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An </a:t>
            </a:r>
            <a:r>
              <a:rPr lang="en-GB" b="1" dirty="0" smtClean="0"/>
              <a:t>Algorithm</a:t>
            </a:r>
            <a:r>
              <a:rPr lang="en-GB" dirty="0" smtClean="0"/>
              <a:t> is </a:t>
            </a:r>
            <a:r>
              <a:rPr lang="en-GB" dirty="0"/>
              <a:t>the specification of a set of </a:t>
            </a:r>
            <a:r>
              <a:rPr lang="en-GB" dirty="0" smtClean="0"/>
              <a:t>operations to </a:t>
            </a:r>
            <a:r>
              <a:rPr lang="en-GB" dirty="0"/>
              <a:t>achieve a given purpose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38125" y="3115404"/>
            <a:ext cx="867676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A </a:t>
            </a:r>
            <a:r>
              <a:rPr lang="en-GB" b="1" dirty="0" smtClean="0"/>
              <a:t>Program</a:t>
            </a:r>
            <a:r>
              <a:rPr lang="en-GB" dirty="0" smtClean="0"/>
              <a:t> is an </a:t>
            </a:r>
            <a:r>
              <a:rPr lang="en-GB" b="1" dirty="0" smtClean="0"/>
              <a:t>Algorithm</a:t>
            </a:r>
            <a:r>
              <a:rPr lang="en-GB" dirty="0" smtClean="0"/>
              <a:t> that </a:t>
            </a:r>
            <a:r>
              <a:rPr lang="en-GB" dirty="0"/>
              <a:t>has been defined </a:t>
            </a:r>
            <a:r>
              <a:rPr lang="en-GB" dirty="0" smtClean="0"/>
              <a:t>using a </a:t>
            </a:r>
            <a:r>
              <a:rPr lang="en-GB" dirty="0"/>
              <a:t>specific </a:t>
            </a:r>
            <a:r>
              <a:rPr lang="en-GB" b="1" dirty="0"/>
              <a:t>Programming </a:t>
            </a:r>
            <a:r>
              <a:rPr lang="en-GB" b="1" dirty="0" smtClean="0"/>
              <a:t>Language</a:t>
            </a:r>
            <a:r>
              <a:rPr lang="en-GB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8125" y="4961840"/>
            <a:ext cx="8676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This discussion will </a:t>
            </a:r>
            <a:r>
              <a:rPr lang="en-GB" dirty="0"/>
              <a:t>avoid issues relating to any particular </a:t>
            </a:r>
            <a:r>
              <a:rPr lang="en-GB" b="1" dirty="0"/>
              <a:t>Programming Language</a:t>
            </a:r>
            <a:r>
              <a:rPr lang="en-GB" dirty="0"/>
              <a:t> by considering the </a:t>
            </a:r>
            <a:r>
              <a:rPr lang="en-GB" b="1" dirty="0"/>
              <a:t>Algorithm</a:t>
            </a:r>
            <a:r>
              <a:rPr lang="en-GB" dirty="0"/>
              <a:t> rather than the </a:t>
            </a:r>
            <a:r>
              <a:rPr lang="en-GB" b="1" dirty="0" smtClean="0"/>
              <a:t>Program</a:t>
            </a:r>
            <a:r>
              <a:rPr lang="en-GB" dirty="0" smtClean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66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56"/>
    </mc:Choice>
    <mc:Fallback xmlns="">
      <p:transition spd="slow" advTm="32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</p:bld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51918" y="152400"/>
            <a:ext cx="362009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Terminology: </a:t>
            </a:r>
            <a:r>
              <a:rPr lang="en-GB" sz="2400" b="1" dirty="0" smtClean="0">
                <a:solidFill>
                  <a:srgbClr val="002060"/>
                </a:solidFill>
              </a:rPr>
              <a:t>A Brief Word 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7650" y="5648325"/>
            <a:ext cx="867676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Such a strategy is an important element </a:t>
            </a:r>
            <a:r>
              <a:rPr lang="en-GB" dirty="0" smtClean="0"/>
              <a:t>of </a:t>
            </a:r>
            <a:r>
              <a:rPr lang="en-GB" b="1" dirty="0" smtClean="0">
                <a:hlinkClick r:id="rId3"/>
              </a:rPr>
              <a:t>Structured Programming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47650" y="1266825"/>
            <a:ext cx="8676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The object </a:t>
            </a:r>
            <a:r>
              <a:rPr lang="en-GB" dirty="0" smtClean="0"/>
              <a:t>is </a:t>
            </a:r>
            <a:r>
              <a:rPr lang="en-GB" dirty="0"/>
              <a:t>to discuss </a:t>
            </a:r>
            <a:r>
              <a:rPr lang="en-GB" b="1" dirty="0" smtClean="0"/>
              <a:t>Algorithmic </a:t>
            </a:r>
            <a:r>
              <a:rPr lang="en-GB" b="1" dirty="0"/>
              <a:t>Sections</a:t>
            </a:r>
            <a:r>
              <a:rPr lang="en-GB" dirty="0"/>
              <a:t> that </a:t>
            </a:r>
            <a:r>
              <a:rPr lang="en-GB" dirty="0" smtClean="0"/>
              <a:t>are self </a:t>
            </a:r>
            <a:r>
              <a:rPr lang="en-GB" dirty="0"/>
              <a:t>contained units that can be </a:t>
            </a:r>
            <a:r>
              <a:rPr lang="en-GB" b="1" dirty="0" smtClean="0"/>
              <a:t>Invoked</a:t>
            </a:r>
            <a:r>
              <a:rPr lang="en-GB" dirty="0" smtClean="0"/>
              <a:t> </a:t>
            </a:r>
            <a:r>
              <a:rPr lang="en-GB" dirty="0"/>
              <a:t>(</a:t>
            </a:r>
            <a:r>
              <a:rPr lang="en-GB" b="1" dirty="0"/>
              <a:t>Called</a:t>
            </a:r>
            <a:r>
              <a:rPr lang="en-GB" dirty="0"/>
              <a:t>) from any part of the entire </a:t>
            </a:r>
            <a:r>
              <a:rPr lang="en-GB" b="1" dirty="0"/>
              <a:t>Algorithm</a:t>
            </a:r>
            <a:r>
              <a:rPr lang="en-GB" dirty="0" smtClean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7650" y="3596075"/>
            <a:ext cx="8676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Dividing </a:t>
            </a:r>
            <a:r>
              <a:rPr lang="en-GB" dirty="0" smtClean="0"/>
              <a:t>problems </a:t>
            </a:r>
            <a:r>
              <a:rPr lang="en-GB" dirty="0"/>
              <a:t>into a </a:t>
            </a:r>
            <a:r>
              <a:rPr lang="en-GB" b="1" dirty="0" smtClean="0"/>
              <a:t>Hierarchies</a:t>
            </a:r>
            <a:r>
              <a:rPr lang="en-GB" dirty="0" smtClean="0"/>
              <a:t> </a:t>
            </a:r>
            <a:r>
              <a:rPr lang="en-GB" dirty="0"/>
              <a:t>of intuitive sub-units, can </a:t>
            </a:r>
            <a:r>
              <a:rPr lang="en-GB" dirty="0" smtClean="0"/>
              <a:t>ease </a:t>
            </a:r>
            <a:r>
              <a:rPr lang="en-GB" dirty="0"/>
              <a:t>the construction of </a:t>
            </a:r>
            <a:r>
              <a:rPr lang="en-GB" b="1" dirty="0"/>
              <a:t>Algorithms</a:t>
            </a:r>
            <a:r>
              <a:rPr lang="en-GB" dirty="0"/>
              <a:t>.</a:t>
            </a:r>
            <a:endParaRPr lang="en-GB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457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06"/>
    </mc:Choice>
    <mc:Fallback xmlns="">
      <p:transition spd="slow" advTm="30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6" grpId="0" animBg="1"/>
      <p:bldP spid="16" grpId="1" animBg="1"/>
    </p:bld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51918" y="152400"/>
            <a:ext cx="362009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Terminology: </a:t>
            </a:r>
            <a:r>
              <a:rPr lang="en-GB" sz="2400" b="1" dirty="0" smtClean="0">
                <a:solidFill>
                  <a:srgbClr val="002060"/>
                </a:solidFill>
              </a:rPr>
              <a:t>A Brief Word 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3617" y="1143000"/>
            <a:ext cx="867676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A </a:t>
            </a:r>
            <a:r>
              <a:rPr lang="en-GB" dirty="0" smtClean="0"/>
              <a:t>number of </a:t>
            </a:r>
            <a:r>
              <a:rPr lang="en-GB" dirty="0"/>
              <a:t>terms have been used to refer to </a:t>
            </a:r>
            <a:r>
              <a:rPr lang="en-GB" dirty="0" smtClean="0"/>
              <a:t>the </a:t>
            </a:r>
            <a:r>
              <a:rPr lang="en-GB" b="1" dirty="0" smtClean="0"/>
              <a:t>Algorithmic Sections</a:t>
            </a:r>
            <a:r>
              <a:rPr lang="en-GB" dirty="0" smtClean="0"/>
              <a:t> discussed:</a:t>
            </a:r>
            <a:endParaRPr lang="en-GB" dirty="0"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3617" y="3810000"/>
            <a:ext cx="867676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These terms are not really synonyms but are frequently used as if they are.</a:t>
            </a:r>
            <a:endParaRPr lang="en-GB" dirty="0"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3617" y="5649694"/>
            <a:ext cx="8676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The precise meanings of these terms often vary with the </a:t>
            </a:r>
            <a:r>
              <a:rPr lang="en-GB" b="1" dirty="0"/>
              <a:t>Programming Language</a:t>
            </a:r>
            <a:r>
              <a:rPr lang="en-GB" dirty="0"/>
              <a:t> in which they are implemented.</a:t>
            </a:r>
            <a:endParaRPr lang="en-GB" dirty="0"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4502" y="1600884"/>
            <a:ext cx="1422634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routines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376834" y="1600884"/>
            <a:ext cx="2060629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sub-routines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2190136"/>
            <a:ext cx="2233881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sub-programs</a:t>
            </a:r>
            <a:endParaRPr lang="en-GB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628584" y="2190136"/>
            <a:ext cx="1857816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procedures</a:t>
            </a:r>
            <a:endParaRPr lang="en-GB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264730" y="2190136"/>
            <a:ext cx="1574470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functions</a:t>
            </a:r>
            <a:endParaRPr lang="en-GB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812965" y="2779388"/>
            <a:ext cx="2149435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callable units</a:t>
            </a:r>
            <a:endParaRPr lang="en-GB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4953000" y="2779388"/>
            <a:ext cx="2484463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callable objects</a:t>
            </a:r>
            <a:endParaRPr lang="en-GB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333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67"/>
    </mc:Choice>
    <mc:Fallback xmlns="">
      <p:transition spd="slow" advTm="29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</p:bld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51918" y="152400"/>
            <a:ext cx="362009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Terminology: </a:t>
            </a:r>
            <a:r>
              <a:rPr lang="en-GB" sz="2400" b="1" dirty="0" smtClean="0">
                <a:solidFill>
                  <a:srgbClr val="002060"/>
                </a:solidFill>
              </a:rPr>
              <a:t>A Brief Word 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9111" y="1268968"/>
            <a:ext cx="867676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Here, just three, relatively  uncontroversial terms will be used.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29111" y="3182332"/>
            <a:ext cx="867676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Callable Unit</a:t>
            </a:r>
            <a:r>
              <a:rPr lang="en-GB" dirty="0"/>
              <a:t> – a universally agreed generic term for any individually addressable sub division of an </a:t>
            </a:r>
            <a:r>
              <a:rPr lang="en-GB" b="1" dirty="0"/>
              <a:t>Algorithm</a:t>
            </a:r>
            <a:r>
              <a:rPr lang="en-GB" dirty="0"/>
              <a:t> (or </a:t>
            </a:r>
            <a:r>
              <a:rPr lang="en-GB" b="1" dirty="0"/>
              <a:t>Program</a:t>
            </a:r>
            <a:r>
              <a:rPr lang="en-GB" dirty="0"/>
              <a:t>).</a:t>
            </a:r>
            <a:endParaRPr lang="en-GB" dirty="0"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9111" y="5372695"/>
            <a:ext cx="8676765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 smtClean="0"/>
              <a:t>Procedures</a:t>
            </a:r>
            <a:r>
              <a:rPr lang="en-GB" dirty="0" smtClean="0"/>
              <a:t> and </a:t>
            </a:r>
            <a:r>
              <a:rPr lang="en-GB" b="1" dirty="0" smtClean="0"/>
              <a:t>Functions</a:t>
            </a:r>
            <a:r>
              <a:rPr lang="en-GB" dirty="0" smtClean="0"/>
              <a:t> are both types of </a:t>
            </a:r>
            <a:r>
              <a:rPr lang="en-GB" b="1" dirty="0" smtClean="0"/>
              <a:t>Callable Unit</a:t>
            </a:r>
            <a:r>
              <a:rPr lang="en-GB" dirty="0" smtClean="0"/>
              <a:t>.</a:t>
            </a:r>
          </a:p>
          <a:p>
            <a:r>
              <a:rPr lang="en-GB" dirty="0" smtClean="0"/>
              <a:t>Strictly defined, they form </a:t>
            </a:r>
            <a:r>
              <a:rPr lang="en-GB" b="1" dirty="0" smtClean="0"/>
              <a:t>Mutually Exclusive </a:t>
            </a:r>
            <a:r>
              <a:rPr lang="en-GB" dirty="0" smtClean="0"/>
              <a:t>sets that </a:t>
            </a:r>
            <a:r>
              <a:rPr lang="en-GB" b="1" dirty="0" smtClean="0"/>
              <a:t>Cover</a:t>
            </a:r>
            <a:r>
              <a:rPr lang="en-GB" dirty="0" smtClean="0"/>
              <a:t> the set of all </a:t>
            </a:r>
            <a:r>
              <a:rPr lang="en-GB" b="1" dirty="0" smtClean="0"/>
              <a:t>Callable units</a:t>
            </a:r>
            <a:r>
              <a:rPr lang="en-GB" dirty="0" smtClean="0"/>
              <a:t>. That is, every </a:t>
            </a:r>
            <a:r>
              <a:rPr lang="en-GB" b="1" dirty="0" smtClean="0"/>
              <a:t>Callable Unit </a:t>
            </a:r>
            <a:r>
              <a:rPr lang="en-GB" dirty="0" smtClean="0"/>
              <a:t>is either a </a:t>
            </a:r>
            <a:r>
              <a:rPr lang="en-GB" b="1" dirty="0" smtClean="0"/>
              <a:t>Procedure</a:t>
            </a:r>
            <a:r>
              <a:rPr lang="en-GB" dirty="0" smtClean="0"/>
              <a:t> or a </a:t>
            </a:r>
            <a:r>
              <a:rPr lang="en-GB" b="1" dirty="0" smtClean="0"/>
              <a:t>Function</a:t>
            </a:r>
            <a:r>
              <a:rPr lang="en-GB" dirty="0" smtClean="0"/>
              <a:t> but never both.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60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05"/>
    </mc:Choice>
    <mc:Fallback xmlns="">
      <p:transition spd="slow" advTm="27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</p:bldLst>
  </p:timing>
  <p:extLst mod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51918" y="152400"/>
            <a:ext cx="347159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Callable Units: </a:t>
            </a:r>
            <a:r>
              <a:rPr lang="en-GB" sz="2400" b="1" dirty="0" smtClean="0">
                <a:solidFill>
                  <a:srgbClr val="002060"/>
                </a:solidFill>
              </a:rPr>
              <a:t>Procedure 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304800"/>
            <a:ext cx="202061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Get up in the morning</a:t>
            </a:r>
            <a:endParaRPr lang="en-GB" sz="16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28600" y="656327"/>
            <a:ext cx="131670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Go to Kitchen</a:t>
            </a:r>
            <a:endParaRPr lang="en-GB" sz="1600" dirty="0"/>
          </a:p>
        </p:txBody>
      </p:sp>
      <p:sp>
        <p:nvSpPr>
          <p:cNvPr id="109" name="TextBox 108"/>
          <p:cNvSpPr txBox="1"/>
          <p:nvPr/>
        </p:nvSpPr>
        <p:spPr>
          <a:xfrm>
            <a:off x="1905000" y="1007854"/>
            <a:ext cx="135691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Turn Kettle on</a:t>
            </a:r>
            <a:endParaRPr lang="en-GB" sz="16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28600" y="990600"/>
            <a:ext cx="95442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Fill Kettle</a:t>
            </a:r>
            <a:endParaRPr lang="en-GB" sz="1600" dirty="0"/>
          </a:p>
        </p:txBody>
      </p:sp>
      <p:sp>
        <p:nvSpPr>
          <p:cNvPr id="111" name="TextBox 110"/>
          <p:cNvSpPr txBox="1"/>
          <p:nvPr/>
        </p:nvSpPr>
        <p:spPr>
          <a:xfrm>
            <a:off x="228600" y="2413962"/>
            <a:ext cx="322761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Whistle Merry Tune until Kettle Boils</a:t>
            </a:r>
            <a:endParaRPr lang="en-GB" sz="16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28600" y="4523124"/>
            <a:ext cx="309943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Move with Tea to comfortable Seat</a:t>
            </a:r>
            <a:endParaRPr lang="en-GB" sz="1600" dirty="0"/>
          </a:p>
        </p:txBody>
      </p:sp>
      <p:sp>
        <p:nvSpPr>
          <p:cNvPr id="113" name="TextBox 112"/>
          <p:cNvSpPr txBox="1"/>
          <p:nvPr/>
        </p:nvSpPr>
        <p:spPr>
          <a:xfrm>
            <a:off x="228600" y="2062435"/>
            <a:ext cx="1307089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Warm Teapot</a:t>
            </a:r>
            <a:endParaRPr lang="en-GB" sz="1600" dirty="0"/>
          </a:p>
        </p:txBody>
      </p:sp>
      <p:sp>
        <p:nvSpPr>
          <p:cNvPr id="114" name="TextBox 113"/>
          <p:cNvSpPr txBox="1"/>
          <p:nvPr/>
        </p:nvSpPr>
        <p:spPr>
          <a:xfrm>
            <a:off x="228600" y="3117016"/>
            <a:ext cx="318157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Pour modest potion of milk into cup</a:t>
            </a:r>
            <a:endParaRPr lang="en-GB" sz="1600" dirty="0"/>
          </a:p>
        </p:txBody>
      </p:sp>
      <p:sp>
        <p:nvSpPr>
          <p:cNvPr id="115" name="TextBox 114"/>
          <p:cNvSpPr txBox="1"/>
          <p:nvPr/>
        </p:nvSpPr>
        <p:spPr>
          <a:xfrm>
            <a:off x="1905000" y="2062435"/>
            <a:ext cx="1782604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Put Tea into Teapot</a:t>
            </a:r>
            <a:endParaRPr lang="en-GB" sz="1600" dirty="0"/>
          </a:p>
        </p:txBody>
      </p:sp>
      <p:sp>
        <p:nvSpPr>
          <p:cNvPr id="116" name="TextBox 115"/>
          <p:cNvSpPr txBox="1"/>
          <p:nvPr/>
        </p:nvSpPr>
        <p:spPr>
          <a:xfrm>
            <a:off x="228600" y="1359381"/>
            <a:ext cx="152721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Fetch Tea Caddy</a:t>
            </a:r>
            <a:endParaRPr lang="en-GB" sz="16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905000" y="1359381"/>
            <a:ext cx="200349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Prepare Cup &amp; Saucer</a:t>
            </a:r>
            <a:endParaRPr lang="en-GB" sz="1600" dirty="0"/>
          </a:p>
        </p:txBody>
      </p:sp>
      <p:sp>
        <p:nvSpPr>
          <p:cNvPr id="128" name="TextBox 127"/>
          <p:cNvSpPr txBox="1"/>
          <p:nvPr/>
        </p:nvSpPr>
        <p:spPr>
          <a:xfrm>
            <a:off x="228600" y="2765489"/>
            <a:ext cx="269759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Pour boiling water into Teapot</a:t>
            </a:r>
            <a:endParaRPr lang="en-GB" sz="16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28600" y="3468543"/>
            <a:ext cx="397076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Another Merry Tune while infusion concludes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228600" y="1710908"/>
            <a:ext cx="250235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Fetch Milk from refrigerator</a:t>
            </a:r>
            <a:endParaRPr lang="en-GB" sz="1600" dirty="0"/>
          </a:p>
        </p:txBody>
      </p:sp>
      <p:sp>
        <p:nvSpPr>
          <p:cNvPr id="148" name="TextBox 147"/>
          <p:cNvSpPr txBox="1"/>
          <p:nvPr/>
        </p:nvSpPr>
        <p:spPr>
          <a:xfrm>
            <a:off x="228600" y="3820070"/>
            <a:ext cx="151939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Fill Cup with tea</a:t>
            </a:r>
            <a:endParaRPr lang="en-GB" sz="1600" dirty="0"/>
          </a:p>
        </p:txBody>
      </p:sp>
      <p:sp>
        <p:nvSpPr>
          <p:cNvPr id="149" name="TextBox 148"/>
          <p:cNvSpPr txBox="1"/>
          <p:nvPr/>
        </p:nvSpPr>
        <p:spPr>
          <a:xfrm>
            <a:off x="228600" y="4171597"/>
            <a:ext cx="2419509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Place Tea Cosy over Teapot</a:t>
            </a:r>
            <a:endParaRPr lang="en-GB" sz="1600" dirty="0"/>
          </a:p>
        </p:txBody>
      </p:sp>
      <p:sp>
        <p:nvSpPr>
          <p:cNvPr id="151" name="TextBox 150"/>
          <p:cNvSpPr txBox="1"/>
          <p:nvPr/>
        </p:nvSpPr>
        <p:spPr>
          <a:xfrm>
            <a:off x="1905000" y="3820070"/>
            <a:ext cx="136133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Stir vigorously</a:t>
            </a:r>
            <a:endParaRPr lang="en-GB" sz="1600" dirty="0"/>
          </a:p>
        </p:txBody>
      </p:sp>
      <p:sp>
        <p:nvSpPr>
          <p:cNvPr id="152" name="TextBox 151"/>
          <p:cNvSpPr txBox="1"/>
          <p:nvPr/>
        </p:nvSpPr>
        <p:spPr>
          <a:xfrm>
            <a:off x="914400" y="5226178"/>
            <a:ext cx="136787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Lift Cup to lips</a:t>
            </a:r>
            <a:endParaRPr lang="en-GB" sz="1600" dirty="0"/>
          </a:p>
        </p:txBody>
      </p:sp>
      <p:sp>
        <p:nvSpPr>
          <p:cNvPr id="153" name="TextBox 152"/>
          <p:cNvSpPr txBox="1"/>
          <p:nvPr/>
        </p:nvSpPr>
        <p:spPr>
          <a:xfrm>
            <a:off x="228600" y="4874651"/>
            <a:ext cx="3000758" cy="33855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Repeat until sated or no more Tea</a:t>
            </a:r>
            <a:endParaRPr lang="en-GB" sz="1600" dirty="0"/>
          </a:p>
        </p:txBody>
      </p:sp>
      <p:sp>
        <p:nvSpPr>
          <p:cNvPr id="154" name="TextBox 153"/>
          <p:cNvSpPr txBox="1"/>
          <p:nvPr/>
        </p:nvSpPr>
        <p:spPr>
          <a:xfrm>
            <a:off x="2574135" y="5226178"/>
            <a:ext cx="138826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Sip decorously</a:t>
            </a:r>
            <a:endParaRPr lang="en-GB" sz="1600" dirty="0"/>
          </a:p>
        </p:txBody>
      </p:sp>
      <p:sp>
        <p:nvSpPr>
          <p:cNvPr id="155" name="TextBox 154"/>
          <p:cNvSpPr txBox="1"/>
          <p:nvPr/>
        </p:nvSpPr>
        <p:spPr>
          <a:xfrm>
            <a:off x="914400" y="5595521"/>
            <a:ext cx="52931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Sigh</a:t>
            </a:r>
            <a:endParaRPr lang="en-GB" sz="1600" dirty="0"/>
          </a:p>
        </p:txBody>
      </p:sp>
      <p:sp>
        <p:nvSpPr>
          <p:cNvPr id="156" name="TextBox 155"/>
          <p:cNvSpPr txBox="1"/>
          <p:nvPr/>
        </p:nvSpPr>
        <p:spPr>
          <a:xfrm>
            <a:off x="2062328" y="5595521"/>
            <a:ext cx="190007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Lower Cup to Saucer</a:t>
            </a:r>
            <a:endParaRPr lang="en-GB" sz="1600" dirty="0"/>
          </a:p>
        </p:txBody>
      </p:sp>
      <p:sp>
        <p:nvSpPr>
          <p:cNvPr id="157" name="TextBox 156"/>
          <p:cNvSpPr txBox="1"/>
          <p:nvPr/>
        </p:nvSpPr>
        <p:spPr>
          <a:xfrm>
            <a:off x="228600" y="5966996"/>
            <a:ext cx="390363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Listen to Mother complain of messy Kitchen!</a:t>
            </a:r>
            <a:endParaRPr lang="en-GB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335427" y="657225"/>
            <a:ext cx="426655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chemeClr val="bg1"/>
                </a:solidFill>
              </a:rPr>
              <a:t>Algorithm for “A nice cup of tea in the morning”</a:t>
            </a:r>
            <a:endParaRPr lang="en-GB" sz="1600" b="1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28600" y="990600"/>
            <a:ext cx="3970767" cy="3502297"/>
            <a:chOff x="381000" y="1388854"/>
            <a:chExt cx="3970767" cy="350229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58" name="TextBox 157"/>
            <p:cNvSpPr txBox="1"/>
            <p:nvPr/>
          </p:nvSpPr>
          <p:spPr>
            <a:xfrm>
              <a:off x="2057400" y="1388854"/>
              <a:ext cx="1356910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Turn Kettle on</a:t>
              </a:r>
              <a:endParaRPr lang="en-GB" sz="1600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381000" y="1388854"/>
              <a:ext cx="954428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Fill Kettle</a:t>
              </a:r>
              <a:endParaRPr lang="en-GB" sz="1600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381000" y="2794962"/>
              <a:ext cx="3227615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Whistle Merry Tune until Kettle Boils</a:t>
              </a:r>
              <a:endParaRPr lang="en-GB" sz="1600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81000" y="2443435"/>
              <a:ext cx="1307089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Warm Teapot</a:t>
              </a:r>
              <a:endParaRPr lang="en-GB" sz="1600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381000" y="3498016"/>
              <a:ext cx="3181577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Pour modest potion of milk into cup</a:t>
              </a:r>
              <a:endParaRPr lang="en-GB" sz="1600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027396" y="2443435"/>
              <a:ext cx="1782604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Put Tea into Teapot</a:t>
              </a:r>
              <a:endParaRPr lang="en-GB" sz="160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381000" y="1740381"/>
              <a:ext cx="1527213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Fetch Tea Caddy</a:t>
              </a:r>
              <a:endParaRPr lang="en-GB" sz="1600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2057400" y="1740381"/>
              <a:ext cx="2003497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Prepare Cup &amp; Saucer</a:t>
              </a:r>
              <a:endParaRPr lang="en-GB" sz="1600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381000" y="3146489"/>
              <a:ext cx="2697598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Pour boiling water into Teapot</a:t>
              </a:r>
              <a:endParaRPr lang="en-GB" sz="1600" dirty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381000" y="3849543"/>
              <a:ext cx="3970767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A</a:t>
              </a:r>
              <a:r>
                <a:rPr lang="en-GB" sz="1600" dirty="0" smtClean="0"/>
                <a:t>nother Merry Tune while infusion concludes</a:t>
              </a:r>
              <a:endParaRPr lang="en-GB" sz="1600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381000" y="2091908"/>
              <a:ext cx="2502352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Fetch Milk from refrigerator</a:t>
              </a:r>
              <a:endParaRPr lang="en-GB" sz="1600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381000" y="4201070"/>
              <a:ext cx="1519390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Fill Cup with tea</a:t>
              </a:r>
              <a:endParaRPr lang="en-GB" sz="1600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381000" y="4552597"/>
              <a:ext cx="2419509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Place Tea Cosy over Teapot</a:t>
              </a:r>
              <a:endParaRPr lang="en-GB" sz="1600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2057400" y="4201070"/>
              <a:ext cx="1361335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Stir vigorously</a:t>
              </a:r>
              <a:endParaRPr lang="en-GB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8600" y="4876800"/>
            <a:ext cx="3733800" cy="1059424"/>
            <a:chOff x="381000" y="5255651"/>
            <a:chExt cx="3733800" cy="1059424"/>
          </a:xfrm>
        </p:grpSpPr>
        <p:sp>
          <p:nvSpPr>
            <p:cNvPr id="172" name="TextBox 171"/>
            <p:cNvSpPr txBox="1"/>
            <p:nvPr/>
          </p:nvSpPr>
          <p:spPr>
            <a:xfrm>
              <a:off x="1066800" y="5607178"/>
              <a:ext cx="1367875" cy="3385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Lift Cup to lips</a:t>
              </a:r>
              <a:endParaRPr lang="en-GB" sz="1600" dirty="0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381000" y="5255651"/>
              <a:ext cx="3000758" cy="3385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Repeat until sated or no more Tea</a:t>
              </a:r>
              <a:endParaRPr lang="en-GB" sz="1600" dirty="0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2726535" y="5607178"/>
              <a:ext cx="1388265" cy="3385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Sip decorously</a:t>
              </a:r>
              <a:endParaRPr lang="en-GB" sz="1600" dirty="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1066800" y="5976521"/>
              <a:ext cx="529312" cy="3385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Sigh</a:t>
              </a:r>
              <a:endParaRPr lang="en-GB" sz="160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214728" y="5976521"/>
              <a:ext cx="1900072" cy="3385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Lower Cup to Saucer</a:t>
              </a:r>
              <a:endParaRPr lang="en-GB" sz="16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28600" y="2504429"/>
            <a:ext cx="1945789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***Make Tea***</a:t>
            </a:r>
            <a:endParaRPr lang="en-GB" sz="2000" dirty="0"/>
          </a:p>
        </p:txBody>
      </p:sp>
      <p:sp>
        <p:nvSpPr>
          <p:cNvPr id="177" name="TextBox 176"/>
          <p:cNvSpPr txBox="1"/>
          <p:nvPr/>
        </p:nvSpPr>
        <p:spPr>
          <a:xfrm>
            <a:off x="228600" y="5171400"/>
            <a:ext cx="1923604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***Drink Tea***</a:t>
            </a:r>
            <a:endParaRPr lang="en-GB" sz="2000" dirty="0"/>
          </a:p>
        </p:txBody>
      </p:sp>
      <p:sp>
        <p:nvSpPr>
          <p:cNvPr id="178" name="TextBox 177"/>
          <p:cNvSpPr txBox="1"/>
          <p:nvPr/>
        </p:nvSpPr>
        <p:spPr>
          <a:xfrm>
            <a:off x="228600" y="6334065"/>
            <a:ext cx="2228559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***Tidy Kitchen***</a:t>
            </a:r>
            <a:endParaRPr lang="en-GB" sz="20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174389" y="1007854"/>
            <a:ext cx="2989536" cy="1496577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 flipH="1" flipV="1">
            <a:off x="2174390" y="2895600"/>
            <a:ext cx="2989535" cy="1588357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flipV="1">
            <a:off x="2174390" y="4876801"/>
            <a:ext cx="2989535" cy="306474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H="1" flipV="1">
            <a:off x="2152204" y="5571512"/>
            <a:ext cx="3011721" cy="362564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590800" y="1524000"/>
            <a:ext cx="2420725" cy="1077218"/>
          </a:xfrm>
          <a:prstGeom prst="rect">
            <a:avLst/>
          </a:prstGeom>
          <a:solidFill>
            <a:schemeClr val="accent3">
              <a:lumMod val="60000"/>
              <a:lumOff val="40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Callable Units </a:t>
            </a:r>
            <a:r>
              <a:rPr lang="en-GB" sz="1600" dirty="0" smtClean="0"/>
              <a:t>enable and encourage</a:t>
            </a:r>
            <a:r>
              <a:rPr lang="en-GB" sz="1600" dirty="0"/>
              <a:t> </a:t>
            </a:r>
            <a:r>
              <a:rPr lang="en-GB" sz="1600" b="1" dirty="0" smtClean="0"/>
              <a:t>Hierarchical</a:t>
            </a:r>
            <a:r>
              <a:rPr lang="en-GB" sz="1600" dirty="0" smtClean="0"/>
              <a:t> program design (</a:t>
            </a:r>
            <a:r>
              <a:rPr lang="en-GB" sz="1600" b="1" dirty="0" smtClean="0"/>
              <a:t>Structured Programming</a:t>
            </a:r>
            <a:r>
              <a:rPr lang="en-GB" sz="1600" dirty="0" smtClean="0"/>
              <a:t>)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590800" y="3124200"/>
            <a:ext cx="2420725" cy="1323439"/>
          </a:xfrm>
          <a:prstGeom prst="rect">
            <a:avLst/>
          </a:prstGeom>
          <a:solidFill>
            <a:schemeClr val="accent3">
              <a:lumMod val="60000"/>
              <a:lumOff val="40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Analysing problems in a </a:t>
            </a:r>
            <a:r>
              <a:rPr lang="en-GB" sz="1600" b="1" dirty="0" smtClean="0"/>
              <a:t>Structured</a:t>
            </a:r>
            <a:r>
              <a:rPr lang="en-GB" sz="1600" dirty="0" smtClean="0"/>
              <a:t> fashion radically increases the complexity of problem that can be considered 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3268267" y="2504429"/>
            <a:ext cx="1651414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 smtClean="0"/>
              <a:t>CALLABLE UNIT</a:t>
            </a:r>
            <a:endParaRPr lang="en-GB" b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3268267" y="5171400"/>
            <a:ext cx="1651414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 smtClean="0"/>
              <a:t>CALLABLE UNIT</a:t>
            </a:r>
            <a:endParaRPr lang="en-GB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310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51"/>
    </mc:Choice>
    <mc:Fallback xmlns="">
      <p:transition spd="slow" advTm="136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9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2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5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8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1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4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7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0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3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9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5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8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0.53959 0.00023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000"/>
                            </p:stCondLst>
                            <p:childTnLst>
                              <p:par>
                                <p:cTn id="1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000"/>
                            </p:stCondLst>
                            <p:childTnLst>
                              <p:par>
                                <p:cTn id="1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5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8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4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7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53959 -2.22222E-6 " pathEditMode="relative" rAng="0" ptsTypes="AA">
                                      <p:cBhvr>
                                        <p:cTn id="18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000"/>
                            </p:stCondLst>
                            <p:childTnLst>
                              <p:par>
                                <p:cTn id="18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9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000"/>
                            </p:stCondLst>
                            <p:childTnLst>
                              <p:par>
                                <p:cTn id="1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4000"/>
                            </p:stCondLst>
                            <p:childTnLst>
                              <p:par>
                                <p:cTn id="19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0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5" dur="2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2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8" grpId="0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24" grpId="0" animBg="1"/>
      <p:bldP spid="124" grpId="1" animBg="1"/>
      <p:bldP spid="128" grpId="0" animBg="1"/>
      <p:bldP spid="128" grpId="1" animBg="1"/>
      <p:bldP spid="143" grpId="0" animBg="1"/>
      <p:bldP spid="143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" grpId="0" animBg="1"/>
      <p:bldP spid="177" grpId="0" animBg="1"/>
      <p:bldP spid="178" grpId="0" animBg="1"/>
      <p:bldP spid="104" grpId="0" animBg="1"/>
      <p:bldP spid="182" grpId="0" animBg="1"/>
      <p:bldP spid="183" grpId="0" animBg="1"/>
      <p:bldP spid="183" grpId="1" animBg="1"/>
      <p:bldP spid="185" grpId="0" animBg="1"/>
      <p:bldP spid="185" grpId="1" animBg="1"/>
    </p:bld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51918" y="152400"/>
            <a:ext cx="340266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Callable Units: </a:t>
            </a:r>
            <a:r>
              <a:rPr lang="en-GB" sz="2400" b="1" dirty="0">
                <a:solidFill>
                  <a:srgbClr val="002060"/>
                </a:solidFill>
              </a:rPr>
              <a:t>Procedure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04800"/>
            <a:ext cx="202061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Get up in the morning</a:t>
            </a:r>
            <a:endParaRPr lang="en-GB" sz="16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28600" y="656327"/>
            <a:ext cx="131670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Go to Kitchen</a:t>
            </a:r>
            <a:endParaRPr lang="en-GB" sz="1600" dirty="0"/>
          </a:p>
        </p:txBody>
      </p:sp>
      <p:sp>
        <p:nvSpPr>
          <p:cNvPr id="157" name="TextBox 156"/>
          <p:cNvSpPr txBox="1"/>
          <p:nvPr/>
        </p:nvSpPr>
        <p:spPr>
          <a:xfrm>
            <a:off x="228600" y="5966996"/>
            <a:ext cx="390363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Listen to Mother complain of messy Kitchen!</a:t>
            </a:r>
            <a:endParaRPr lang="en-GB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335427" y="657225"/>
            <a:ext cx="426655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chemeClr val="bg1"/>
                </a:solidFill>
              </a:rPr>
              <a:t>Algorithm for “A nice cup of tea in the morning”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600" y="2504429"/>
            <a:ext cx="1945789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***Make Tea***</a:t>
            </a:r>
            <a:endParaRPr lang="en-GB" sz="2000" dirty="0"/>
          </a:p>
        </p:txBody>
      </p:sp>
      <p:sp>
        <p:nvSpPr>
          <p:cNvPr id="177" name="TextBox 176"/>
          <p:cNvSpPr txBox="1"/>
          <p:nvPr/>
        </p:nvSpPr>
        <p:spPr>
          <a:xfrm>
            <a:off x="228600" y="5171400"/>
            <a:ext cx="1923604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***Drink Tea***</a:t>
            </a:r>
            <a:endParaRPr lang="en-GB" sz="2000" dirty="0"/>
          </a:p>
        </p:txBody>
      </p:sp>
      <p:sp>
        <p:nvSpPr>
          <p:cNvPr id="178" name="TextBox 177"/>
          <p:cNvSpPr txBox="1"/>
          <p:nvPr/>
        </p:nvSpPr>
        <p:spPr>
          <a:xfrm>
            <a:off x="228600" y="6334065"/>
            <a:ext cx="2228559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***Tidy Kitchen***</a:t>
            </a:r>
            <a:endParaRPr lang="en-GB" sz="20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174389" y="1017478"/>
            <a:ext cx="949811" cy="1486954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 flipH="1" flipV="1">
            <a:off x="2174391" y="2895601"/>
            <a:ext cx="949809" cy="1249802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flipV="1">
            <a:off x="2174390" y="4891457"/>
            <a:ext cx="949810" cy="291818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H="1" flipV="1">
            <a:off x="2152206" y="5571512"/>
            <a:ext cx="971994" cy="181282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124200" y="4891457"/>
            <a:ext cx="1888659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***Lift &amp; Sip***</a:t>
            </a:r>
            <a:endParaRPr lang="en-GB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3124200" y="3333035"/>
            <a:ext cx="3313086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***Pour Tea &amp; Milk in Cup***</a:t>
            </a:r>
            <a:endParaRPr lang="en-GB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3124200" y="2390060"/>
            <a:ext cx="3345531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***Mix Tea &amp; Water in Pot***</a:t>
            </a:r>
            <a:endParaRPr lang="en-GB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3124200" y="1457979"/>
            <a:ext cx="2046138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***Boil Water***</a:t>
            </a:r>
            <a:endParaRPr lang="en-GB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3124200" y="3821553"/>
            <a:ext cx="325839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Congratulate Self on a job well done!</a:t>
            </a:r>
            <a:endParaRPr lang="en-GB" sz="1600" dirty="0"/>
          </a:p>
        </p:txBody>
      </p:sp>
      <p:sp>
        <p:nvSpPr>
          <p:cNvPr id="65" name="TextBox 64"/>
          <p:cNvSpPr txBox="1"/>
          <p:nvPr/>
        </p:nvSpPr>
        <p:spPr>
          <a:xfrm>
            <a:off x="3124200" y="2886862"/>
            <a:ext cx="121469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Wait a while</a:t>
            </a:r>
            <a:endParaRPr lang="en-GB" sz="1600" dirty="0"/>
          </a:p>
        </p:txBody>
      </p:sp>
      <p:sp>
        <p:nvSpPr>
          <p:cNvPr id="66" name="TextBox 65"/>
          <p:cNvSpPr txBox="1"/>
          <p:nvPr/>
        </p:nvSpPr>
        <p:spPr>
          <a:xfrm>
            <a:off x="3124200" y="1952170"/>
            <a:ext cx="319068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Watch steam rise, hear water gurgle</a:t>
            </a:r>
            <a:endParaRPr lang="en-GB" sz="1600" dirty="0"/>
          </a:p>
        </p:txBody>
      </p:sp>
      <p:sp>
        <p:nvSpPr>
          <p:cNvPr id="67" name="TextBox 66"/>
          <p:cNvSpPr txBox="1"/>
          <p:nvPr/>
        </p:nvSpPr>
        <p:spPr>
          <a:xfrm>
            <a:off x="3124200" y="1017478"/>
            <a:ext cx="154702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Gird up thy loins</a:t>
            </a:r>
            <a:endParaRPr lang="en-GB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7772400" y="1334869"/>
            <a:ext cx="1291379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</a:t>
            </a:r>
          </a:p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 for Boiling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772400" y="3209925"/>
            <a:ext cx="1291379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</a:t>
            </a:r>
          </a:p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 for Pouring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772400" y="2266950"/>
            <a:ext cx="1291379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</a:t>
            </a:r>
          </a:p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 for Mixing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28600" y="4523124"/>
            <a:ext cx="2354619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Move to comfortable Seat</a:t>
            </a:r>
            <a:endParaRPr lang="en-GB" sz="1600" dirty="0"/>
          </a:p>
        </p:txBody>
      </p:sp>
      <p:cxnSp>
        <p:nvCxnSpPr>
          <p:cNvPr id="81" name="Straight Arrow Connector 80"/>
          <p:cNvCxnSpPr/>
          <p:nvPr/>
        </p:nvCxnSpPr>
        <p:spPr>
          <a:xfrm flipV="1">
            <a:off x="5152632" y="1334869"/>
            <a:ext cx="2619768" cy="12311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5163926" y="1858090"/>
            <a:ext cx="2608474" cy="12311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6469731" y="2290724"/>
            <a:ext cx="1302669" cy="118386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6437286" y="2790171"/>
            <a:ext cx="1353357" cy="10543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6400800" y="3209925"/>
            <a:ext cx="1389843" cy="123111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 flipV="1">
            <a:off x="6437286" y="3710387"/>
            <a:ext cx="1316872" cy="145869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124200" y="5362515"/>
            <a:ext cx="2316596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/>
              <a:t>***Sigh &amp; Lower***</a:t>
            </a:r>
            <a:endParaRPr lang="en-GB" sz="20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15100" y="4891457"/>
            <a:ext cx="237975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 for Raising</a:t>
            </a:r>
          </a:p>
        </p:txBody>
      </p:sp>
      <p:cxnSp>
        <p:nvCxnSpPr>
          <p:cNvPr id="117" name="Straight Arrow Connector 116"/>
          <p:cNvCxnSpPr/>
          <p:nvPr/>
        </p:nvCxnSpPr>
        <p:spPr>
          <a:xfrm flipV="1">
            <a:off x="5012859" y="4891457"/>
            <a:ext cx="1502241" cy="1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5012692" y="5243942"/>
            <a:ext cx="1502408" cy="19632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5468703" y="5382219"/>
            <a:ext cx="1046397" cy="1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>
            <a:off x="5440796" y="5733745"/>
            <a:ext cx="1074304" cy="983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6515100" y="6334065"/>
            <a:ext cx="2392578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 for Tidying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515100" y="5393293"/>
            <a:ext cx="2578783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 for Lowering</a:t>
            </a:r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2457159" y="6362700"/>
            <a:ext cx="4057941" cy="2143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 flipV="1">
            <a:off x="2457160" y="6685956"/>
            <a:ext cx="4057940" cy="10119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45604" y="1752600"/>
            <a:ext cx="2697596" cy="584775"/>
          </a:xfrm>
          <a:prstGeom prst="rect">
            <a:avLst/>
          </a:prstGeom>
          <a:solidFill>
            <a:schemeClr val="accent3">
              <a:lumMod val="60000"/>
              <a:lumOff val="40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Callable Units </a:t>
            </a:r>
            <a:r>
              <a:rPr lang="en-GB" sz="1600" dirty="0" smtClean="0"/>
              <a:t>can be nested to arbitrary depth.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5604" y="3096161"/>
            <a:ext cx="2697596" cy="1323439"/>
          </a:xfrm>
          <a:prstGeom prst="rect">
            <a:avLst/>
          </a:prstGeom>
          <a:solidFill>
            <a:schemeClr val="accent3">
              <a:lumMod val="60000"/>
              <a:lumOff val="40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This allows problems to be analysed using as many layers of complexity as are required to break </a:t>
            </a:r>
            <a:r>
              <a:rPr lang="en-GB" sz="1600" b="1" dirty="0" smtClean="0"/>
              <a:t>Real Life Problems </a:t>
            </a:r>
            <a:r>
              <a:rPr lang="en-GB" sz="1600" dirty="0" smtClean="0"/>
              <a:t>into </a:t>
            </a:r>
            <a:r>
              <a:rPr lang="en-GB" sz="1600" b="1" dirty="0" err="1" smtClean="0"/>
              <a:t>Codeable</a:t>
            </a:r>
            <a:r>
              <a:rPr lang="en-GB" sz="1600" b="1" dirty="0" smtClean="0"/>
              <a:t> Subunits</a:t>
            </a:r>
            <a:r>
              <a:rPr lang="en-GB" sz="1600" dirty="0" smtClean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615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36"/>
    </mc:Choice>
    <mc:Fallback xmlns="">
      <p:transition spd="slow" advTm="54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"/>
                            </p:stCondLst>
                            <p:childTnLst>
                              <p:par>
                                <p:cTn id="1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8" grpId="0" animBg="1"/>
      <p:bldP spid="157" grpId="0" animBg="1"/>
      <p:bldP spid="15" grpId="0" animBg="1"/>
      <p:bldP spid="177" grpId="0" animBg="1"/>
      <p:bldP spid="17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9" grpId="0" animBg="1"/>
      <p:bldP spid="105" grpId="0" animBg="1"/>
      <p:bldP spid="107" grpId="0" animBg="1"/>
      <p:bldP spid="122" grpId="0" animBg="1"/>
      <p:bldP spid="123" grpId="0" animBg="1"/>
      <p:bldP spid="129" grpId="0" animBg="1"/>
      <p:bldP spid="130" grpId="0" animBg="1"/>
    </p:bld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616658" y="757528"/>
            <a:ext cx="1418081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***Make Tea***</a:t>
            </a:r>
            <a:endParaRPr lang="en-GB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1616658" y="1901422"/>
            <a:ext cx="1418081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***Make Tea***</a:t>
            </a:r>
            <a:endParaRPr lang="en-GB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1616658" y="3045316"/>
            <a:ext cx="1418081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***Make Tea***</a:t>
            </a:r>
            <a:endParaRPr lang="en-GB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1616658" y="4189210"/>
            <a:ext cx="1418081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***Make Tea***</a:t>
            </a:r>
            <a:endParaRPr lang="en-GB" sz="1400" dirty="0"/>
          </a:p>
        </p:txBody>
      </p:sp>
      <p:sp>
        <p:nvSpPr>
          <p:cNvPr id="72" name="TextBox 71"/>
          <p:cNvSpPr txBox="1"/>
          <p:nvPr/>
        </p:nvSpPr>
        <p:spPr>
          <a:xfrm>
            <a:off x="1616658" y="5333104"/>
            <a:ext cx="1418081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***Make Tea***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751918" y="152400"/>
            <a:ext cx="347159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Callable Units: </a:t>
            </a:r>
            <a:r>
              <a:rPr lang="en-GB" sz="2400" b="1" dirty="0" smtClean="0">
                <a:solidFill>
                  <a:srgbClr val="002060"/>
                </a:solidFill>
              </a:rPr>
              <a:t>Procedure 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376230"/>
            <a:ext cx="179472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Get up in the morning</a:t>
            </a:r>
            <a:endParaRPr lang="en-GB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943600" y="657225"/>
            <a:ext cx="248715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chemeClr val="bg1"/>
                </a:solidFill>
              </a:rPr>
              <a:t>Algorithm for “</a:t>
            </a:r>
            <a:r>
              <a:rPr lang="en-GB" sz="1600" b="1" dirty="0" smtClean="0">
                <a:solidFill>
                  <a:schemeClr val="bg1"/>
                </a:solidFill>
                <a:hlinkClick r:id="rId4"/>
              </a:rPr>
              <a:t>A nice cup of tea</a:t>
            </a:r>
            <a:r>
              <a:rPr lang="en-GB" sz="1600" b="1" dirty="0" smtClean="0">
                <a:solidFill>
                  <a:schemeClr val="bg1"/>
                </a:solidFill>
              </a:rPr>
              <a:t>”, according to </a:t>
            </a:r>
            <a:r>
              <a:rPr lang="en-GB" sz="1600" b="1" dirty="0" smtClean="0">
                <a:solidFill>
                  <a:schemeClr val="bg1"/>
                </a:solidFill>
                <a:hlinkClick r:id="rId5"/>
              </a:rPr>
              <a:t>Gracie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371600" y="1138826"/>
            <a:ext cx="140301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***Drink Tea***</a:t>
            </a:r>
            <a:endParaRPr lang="en-GB" sz="1400" dirty="0"/>
          </a:p>
        </p:txBody>
      </p:sp>
      <p:sp>
        <p:nvSpPr>
          <p:cNvPr id="178" name="TextBox 177"/>
          <p:cNvSpPr txBox="1"/>
          <p:nvPr/>
        </p:nvSpPr>
        <p:spPr>
          <a:xfrm>
            <a:off x="821226" y="6095700"/>
            <a:ext cx="1617174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***Tidy Kitchen***</a:t>
            </a:r>
            <a:endParaRPr lang="en-GB" sz="1400" dirty="0"/>
          </a:p>
        </p:txBody>
      </p:sp>
      <p:cxnSp>
        <p:nvCxnSpPr>
          <p:cNvPr id="179" name="Straight Arrow Connector 178"/>
          <p:cNvCxnSpPr/>
          <p:nvPr/>
        </p:nvCxnSpPr>
        <p:spPr>
          <a:xfrm flipH="1" flipV="1">
            <a:off x="3034741" y="1018416"/>
            <a:ext cx="2936378" cy="1934336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28600" y="1520124"/>
            <a:ext cx="209454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Dream of work until 11:30</a:t>
            </a:r>
            <a:endParaRPr lang="en-GB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1371600" y="2282720"/>
            <a:ext cx="140301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***Drink Tea***</a:t>
            </a:r>
            <a:endParaRPr lang="en-GB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228600" y="2664018"/>
            <a:ext cx="316714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Sharpen Pencils until 13:00 - LUNCHEON</a:t>
            </a:r>
            <a:endParaRPr lang="en-GB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1371600" y="3426614"/>
            <a:ext cx="140301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***Drink Tea***</a:t>
            </a:r>
            <a:endParaRPr lang="en-GB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228600" y="3807912"/>
            <a:ext cx="239834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Snooze under Desk until 16:15</a:t>
            </a:r>
            <a:endParaRPr lang="en-GB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1371600" y="4570508"/>
            <a:ext cx="140301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***Drink Tea***</a:t>
            </a:r>
            <a:endParaRPr lang="en-GB" sz="1400" dirty="0"/>
          </a:p>
        </p:txBody>
      </p:sp>
      <p:sp>
        <p:nvSpPr>
          <p:cNvPr id="73" name="TextBox 72"/>
          <p:cNvSpPr txBox="1"/>
          <p:nvPr/>
        </p:nvSpPr>
        <p:spPr>
          <a:xfrm>
            <a:off x="1371600" y="5714402"/>
            <a:ext cx="140301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***Drink Tea***</a:t>
            </a:r>
            <a:endParaRPr lang="en-GB" sz="1400" dirty="0"/>
          </a:p>
        </p:txBody>
      </p:sp>
      <p:sp>
        <p:nvSpPr>
          <p:cNvPr id="74" name="TextBox 73"/>
          <p:cNvSpPr txBox="1"/>
          <p:nvPr/>
        </p:nvSpPr>
        <p:spPr>
          <a:xfrm>
            <a:off x="228600" y="6477000"/>
            <a:ext cx="524503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Bed!</a:t>
            </a:r>
            <a:endParaRPr lang="en-GB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5971118" y="1524000"/>
            <a:ext cx="2731132" cy="1477328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 for Making Tea</a:t>
            </a:r>
          </a:p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971118" y="3390900"/>
            <a:ext cx="2820900" cy="1477328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 for Drinking Tea</a:t>
            </a:r>
          </a:p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971118" y="5257800"/>
            <a:ext cx="3096682" cy="1477328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 for Tidying Kitchen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021482" y="757528"/>
            <a:ext cx="2911005" cy="829654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2751918" y="1138826"/>
            <a:ext cx="3219200" cy="2252074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2751918" y="1446603"/>
            <a:ext cx="3219201" cy="3402494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 flipV="1">
            <a:off x="3034741" y="2209199"/>
            <a:ext cx="2936380" cy="743552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3034741" y="1526978"/>
            <a:ext cx="2936377" cy="374444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 flipV="1">
            <a:off x="2774613" y="2580975"/>
            <a:ext cx="3196508" cy="2298803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2774613" y="2282720"/>
            <a:ext cx="3168987" cy="110818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>
            <a:off x="3034741" y="2952750"/>
            <a:ext cx="2936379" cy="400343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V="1">
            <a:off x="3034741" y="1526980"/>
            <a:ext cx="2936378" cy="1518336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2774613" y="3730376"/>
            <a:ext cx="3196509" cy="111872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V="1">
            <a:off x="2774613" y="3390900"/>
            <a:ext cx="3196506" cy="29057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 flipH="1">
            <a:off x="3021482" y="3001328"/>
            <a:ext cx="2949639" cy="1495659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3009900" y="1524000"/>
            <a:ext cx="2961218" cy="266521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 flipH="1">
            <a:off x="2774613" y="4849096"/>
            <a:ext cx="3196511" cy="1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flipV="1">
            <a:off x="2753780" y="3390903"/>
            <a:ext cx="3217340" cy="1179605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 flipH="1">
            <a:off x="3009900" y="3001328"/>
            <a:ext cx="2961222" cy="2639553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032595" y="1524002"/>
            <a:ext cx="2938527" cy="3809102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flipH="1">
            <a:off x="2751918" y="4849096"/>
            <a:ext cx="3219206" cy="1173083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 flipV="1">
            <a:off x="2753780" y="3419957"/>
            <a:ext cx="3217338" cy="2294445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/>
          <p:nvPr/>
        </p:nvCxnSpPr>
        <p:spPr>
          <a:xfrm flipH="1" flipV="1">
            <a:off x="2438400" y="6403477"/>
            <a:ext cx="3532723" cy="331654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 flipV="1">
            <a:off x="2438400" y="5257800"/>
            <a:ext cx="3532722" cy="83790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169804" y="4038600"/>
            <a:ext cx="2697596" cy="1569660"/>
          </a:xfrm>
          <a:prstGeom prst="rect">
            <a:avLst/>
          </a:prstGeom>
          <a:solidFill>
            <a:schemeClr val="accent3">
              <a:lumMod val="60000"/>
              <a:lumOff val="40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Code that needs to be executed at multiple points in a program need only be written once, as a </a:t>
            </a:r>
            <a:r>
              <a:rPr lang="en-GB" sz="1600" b="1" dirty="0" smtClean="0"/>
              <a:t>Callable Unit</a:t>
            </a:r>
            <a:r>
              <a:rPr lang="en-GB" sz="1600" dirty="0" smtClean="0"/>
              <a:t>, and then </a:t>
            </a:r>
            <a:r>
              <a:rPr lang="en-GB" sz="1600" b="1" dirty="0" smtClean="0"/>
              <a:t>Called</a:t>
            </a:r>
            <a:r>
              <a:rPr lang="en-GB" sz="1600" dirty="0" smtClean="0"/>
              <a:t> as many times as required.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69804" y="3072825"/>
            <a:ext cx="2697596" cy="584775"/>
          </a:xfrm>
          <a:prstGeom prst="rect">
            <a:avLst/>
          </a:prstGeom>
          <a:solidFill>
            <a:schemeClr val="accent3">
              <a:lumMod val="60000"/>
              <a:lumOff val="40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Callable Units</a:t>
            </a:r>
            <a:r>
              <a:rPr lang="en-GB" sz="1600" dirty="0" smtClean="0"/>
              <a:t> enable </a:t>
            </a:r>
            <a:r>
              <a:rPr lang="en-GB" sz="1600" b="1" dirty="0" smtClean="0"/>
              <a:t>Code Economy</a:t>
            </a:r>
            <a:r>
              <a:rPr lang="en-GB" sz="1600" dirty="0"/>
              <a:t>.</a:t>
            </a:r>
            <a:endParaRPr lang="en-GB" sz="1600" dirty="0" smtClean="0"/>
          </a:p>
        </p:txBody>
      </p:sp>
      <p:sp>
        <p:nvSpPr>
          <p:cNvPr id="68" name="TextBox 67"/>
          <p:cNvSpPr txBox="1"/>
          <p:nvPr/>
        </p:nvSpPr>
        <p:spPr>
          <a:xfrm>
            <a:off x="228601" y="4951807"/>
            <a:ext cx="2523318" cy="3059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Sneak Home </a:t>
            </a:r>
            <a:r>
              <a:rPr lang="en-GB" sz="1400" dirty="0"/>
              <a:t>Sleep in front </a:t>
            </a:r>
            <a:r>
              <a:rPr lang="en-GB" sz="1400" dirty="0" smtClean="0"/>
              <a:t>of TV</a:t>
            </a:r>
            <a:endParaRPr lang="en-GB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651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10"/>
    </mc:Choice>
    <mc:Fallback xmlns="">
      <p:transition spd="slow" advTm="69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500"/>
                            </p:stCondLst>
                            <p:childTnLst>
                              <p:par>
                                <p:cTn id="93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6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5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8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9000"/>
                            </p:stCondLst>
                            <p:childTnLst>
                              <p:par>
                                <p:cTn id="1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9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0000"/>
                            </p:stCondLst>
                            <p:childTnLst>
                              <p:par>
                                <p:cTn id="1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0500"/>
                            </p:stCondLst>
                            <p:childTnLst>
                              <p:par>
                                <p:cTn id="177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10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000"/>
                            </p:stCondLst>
                            <p:childTnLst>
                              <p:par>
                                <p:cTn id="18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2500"/>
                            </p:stCondLst>
                            <p:childTnLst>
                              <p:par>
                                <p:cTn id="1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000"/>
                            </p:stCondLst>
                            <p:childTnLst>
                              <p:par>
                                <p:cTn id="1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3500"/>
                            </p:stCondLst>
                            <p:childTnLst>
                              <p:par>
                                <p:cTn id="200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4000"/>
                            </p:stCondLst>
                            <p:childTnLst>
                              <p:par>
                                <p:cTn id="20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4500"/>
                            </p:stCondLst>
                            <p:childTnLst>
                              <p:par>
                                <p:cTn id="2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5000"/>
                            </p:stCondLst>
                            <p:childTnLst>
                              <p:par>
                                <p:cTn id="2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25500"/>
                            </p:stCondLst>
                            <p:childTnLst>
                              <p:par>
                                <p:cTn id="21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6000"/>
                            </p:stCondLst>
                            <p:childTnLst>
                              <p:par>
                                <p:cTn id="2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6500"/>
                            </p:stCondLst>
                            <p:childTnLst>
                              <p:par>
                                <p:cTn id="2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7000"/>
                            </p:stCondLst>
                            <p:childTnLst>
                              <p:par>
                                <p:cTn id="2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7500"/>
                            </p:stCondLst>
                            <p:childTnLst>
                              <p:par>
                                <p:cTn id="2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28000"/>
                            </p:stCondLst>
                            <p:childTnLst>
                              <p:par>
                                <p:cTn id="24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8500"/>
                            </p:stCondLst>
                            <p:childTnLst>
                              <p:par>
                                <p:cTn id="2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6" grpId="0" animBg="1"/>
      <p:bldP spid="59" grpId="0" animBg="1"/>
      <p:bldP spid="63" grpId="0" animBg="1"/>
      <p:bldP spid="72" grpId="0" animBg="1"/>
      <p:bldP spid="9" grpId="0" animBg="1"/>
      <p:bldP spid="177" grpId="0" animBg="1"/>
      <p:bldP spid="178" grpId="0" animBg="1"/>
      <p:bldP spid="55" grpId="0" animBg="1"/>
      <p:bldP spid="57" grpId="0" animBg="1"/>
      <p:bldP spid="58" grpId="0" animBg="1"/>
      <p:bldP spid="60" grpId="0" animBg="1"/>
      <p:bldP spid="62" grpId="0" animBg="1"/>
      <p:bldP spid="64" grpId="0" animBg="1"/>
      <p:bldP spid="73" grpId="0" animBg="1"/>
      <p:bldP spid="74" grpId="0" animBg="1"/>
      <p:bldP spid="2" grpId="0" animBg="1"/>
      <p:bldP spid="76" grpId="0" animBg="1"/>
      <p:bldP spid="77" grpId="0" animBg="1"/>
      <p:bldP spid="53" grpId="0" animBg="1"/>
      <p:bldP spid="61" grpId="0" animBg="1"/>
      <p:bldP spid="68" grpId="0" animBg="1"/>
    </p:bld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983151" y="5580831"/>
            <a:ext cx="1418081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***Make Tea***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751918" y="152400"/>
            <a:ext cx="340266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Callable Units: </a:t>
            </a:r>
            <a:r>
              <a:rPr lang="en-GB" sz="2400" b="1" dirty="0">
                <a:solidFill>
                  <a:srgbClr val="002060"/>
                </a:solidFill>
              </a:rPr>
              <a:t>Procedure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2243" y="2057400"/>
            <a:ext cx="35539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chemeClr val="bg1"/>
                </a:solidFill>
              </a:rPr>
              <a:t>Algorithm for “Customised </a:t>
            </a:r>
            <a:r>
              <a:rPr lang="en-GB" sz="1600" b="1" dirty="0">
                <a:solidFill>
                  <a:schemeClr val="bg1"/>
                </a:solidFill>
              </a:rPr>
              <a:t>T</a:t>
            </a:r>
            <a:r>
              <a:rPr lang="en-GB" sz="1600" b="1" dirty="0" smtClean="0">
                <a:solidFill>
                  <a:schemeClr val="bg1"/>
                </a:solidFill>
              </a:rPr>
              <a:t>ea Events”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67400" y="4999672"/>
            <a:ext cx="2731132" cy="1477328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Instructions for Making Tea</a:t>
            </a:r>
          </a:p>
          <a:p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7" name="Straight Arrow Connector 116"/>
          <p:cNvCxnSpPr/>
          <p:nvPr/>
        </p:nvCxnSpPr>
        <p:spPr>
          <a:xfrm flipH="1" flipV="1">
            <a:off x="2401233" y="5867400"/>
            <a:ext cx="3466167" cy="588391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2401232" y="4999672"/>
            <a:ext cx="3466168" cy="58116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52398" y="680740"/>
            <a:ext cx="8839201" cy="584775"/>
          </a:xfrm>
          <a:prstGeom prst="rect">
            <a:avLst/>
          </a:prstGeom>
          <a:solidFill>
            <a:schemeClr val="accent3">
              <a:lumMod val="60000"/>
              <a:lumOff val="40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All the </a:t>
            </a:r>
            <a:r>
              <a:rPr lang="en-GB" sz="1600" b="1" dirty="0" smtClean="0"/>
              <a:t>Callable Units</a:t>
            </a:r>
            <a:r>
              <a:rPr lang="en-GB" sz="1600" dirty="0" smtClean="0"/>
              <a:t> considered thus far have been simple blocks of code that could be invoked from anywhere within a program. </a:t>
            </a:r>
            <a:r>
              <a:rPr lang="en-GB" sz="1600" dirty="0"/>
              <a:t>They will all perform identically each time they are </a:t>
            </a:r>
            <a:r>
              <a:rPr lang="en-GB" sz="1600" b="1" dirty="0"/>
              <a:t>Called</a:t>
            </a:r>
            <a:r>
              <a:rPr lang="en-GB" sz="1600" dirty="0" smtClean="0"/>
              <a:t>.</a:t>
            </a:r>
            <a:endParaRPr lang="en-GB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335181" y="2526268"/>
            <a:ext cx="1861920" cy="46166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GB" sz="2400" dirty="0" smtClean="0"/>
              <a:t>PARAMETERS</a:t>
            </a:r>
            <a:endParaRPr lang="en-GB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846822" y="2526268"/>
            <a:ext cx="1820178" cy="46166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GB" sz="2400" dirty="0" smtClean="0"/>
              <a:t>ARGUMENTS</a:t>
            </a:r>
            <a:endParaRPr lang="en-GB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324600" y="3048000"/>
            <a:ext cx="1243738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Type of Tea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6324600" y="3431917"/>
            <a:ext cx="98610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Strength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6324600" y="4199751"/>
            <a:ext cx="69923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Milk?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324600" y="4583668"/>
            <a:ext cx="81516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Sugar?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6324600" y="3815834"/>
            <a:ext cx="171117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Number of Cups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846822" y="3048000"/>
            <a:ext cx="177119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English Breakfast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838200" y="3431917"/>
            <a:ext cx="7965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Strong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838200" y="4199751"/>
            <a:ext cx="48551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Yes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838200" y="4583668"/>
            <a:ext cx="53091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No!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838200" y="3815834"/>
            <a:ext cx="30168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4</a:t>
            </a:r>
            <a:endParaRPr lang="en-GB" dirty="0"/>
          </a:p>
        </p:txBody>
      </p:sp>
      <p:cxnSp>
        <p:nvCxnSpPr>
          <p:cNvPr id="25" name="Straight Arrow Connector 24"/>
          <p:cNvCxnSpPr>
            <a:stCxn id="20" idx="3"/>
            <a:endCxn id="3" idx="1"/>
          </p:cNvCxnSpPr>
          <p:nvPr/>
        </p:nvCxnSpPr>
        <p:spPr>
          <a:xfrm>
            <a:off x="2618013" y="3232666"/>
            <a:ext cx="3706587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3"/>
            <a:endCxn id="16" idx="1"/>
          </p:cNvCxnSpPr>
          <p:nvPr/>
        </p:nvCxnSpPr>
        <p:spPr>
          <a:xfrm>
            <a:off x="1634700" y="3616583"/>
            <a:ext cx="4689900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4" idx="3"/>
            <a:endCxn id="19" idx="1"/>
          </p:cNvCxnSpPr>
          <p:nvPr/>
        </p:nvCxnSpPr>
        <p:spPr>
          <a:xfrm>
            <a:off x="1139886" y="4000500"/>
            <a:ext cx="5184714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3"/>
            <a:endCxn id="17" idx="1"/>
          </p:cNvCxnSpPr>
          <p:nvPr/>
        </p:nvCxnSpPr>
        <p:spPr>
          <a:xfrm>
            <a:off x="1323718" y="4384417"/>
            <a:ext cx="5000882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3" idx="3"/>
            <a:endCxn id="18" idx="1"/>
          </p:cNvCxnSpPr>
          <p:nvPr/>
        </p:nvCxnSpPr>
        <p:spPr>
          <a:xfrm>
            <a:off x="1369115" y="4768334"/>
            <a:ext cx="4955485" cy="0"/>
          </a:xfrm>
          <a:prstGeom prst="straightConnector1">
            <a:avLst/>
          </a:prstGeom>
          <a:ln w="25400">
            <a:solidFill>
              <a:srgbClr val="FF0000">
                <a:alpha val="25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838200" y="3048000"/>
            <a:ext cx="5486400" cy="1905000"/>
            <a:chOff x="838200" y="3048000"/>
            <a:chExt cx="5486400" cy="1905000"/>
          </a:xfrm>
        </p:grpSpPr>
        <p:sp>
          <p:nvSpPr>
            <p:cNvPr id="40" name="TextBox 39"/>
            <p:cNvSpPr txBox="1"/>
            <p:nvPr/>
          </p:nvSpPr>
          <p:spPr>
            <a:xfrm>
              <a:off x="846822" y="3048000"/>
              <a:ext cx="103073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Earl Grey</a:t>
              </a:r>
              <a:endParaRPr lang="en-GB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38200" y="3431917"/>
              <a:ext cx="97815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Medium</a:t>
              </a:r>
              <a:endParaRPr lang="en-GB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38200" y="4199751"/>
              <a:ext cx="53091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No!</a:t>
              </a:r>
              <a:endParaRPr lang="en-GB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38200" y="4583668"/>
              <a:ext cx="53091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No!</a:t>
              </a:r>
              <a:endParaRPr lang="en-GB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38200" y="3815834"/>
              <a:ext cx="30168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cxnSp>
          <p:nvCxnSpPr>
            <p:cNvPr id="45" name="Straight Arrow Connector 44"/>
            <p:cNvCxnSpPr>
              <a:stCxn id="40" idx="3"/>
              <a:endCxn id="3" idx="1"/>
            </p:cNvCxnSpPr>
            <p:nvPr/>
          </p:nvCxnSpPr>
          <p:spPr>
            <a:xfrm>
              <a:off x="1877553" y="3232666"/>
              <a:ext cx="4447047" cy="0"/>
            </a:xfrm>
            <a:prstGeom prst="straightConnector1">
              <a:avLst/>
            </a:prstGeom>
            <a:ln w="25400">
              <a:solidFill>
                <a:srgbClr val="FF0000">
                  <a:alpha val="25000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1" idx="3"/>
              <a:endCxn id="16" idx="1"/>
            </p:cNvCxnSpPr>
            <p:nvPr/>
          </p:nvCxnSpPr>
          <p:spPr>
            <a:xfrm>
              <a:off x="1816353" y="3616583"/>
              <a:ext cx="4508247" cy="0"/>
            </a:xfrm>
            <a:prstGeom prst="straightConnector1">
              <a:avLst/>
            </a:prstGeom>
            <a:ln w="25400">
              <a:solidFill>
                <a:srgbClr val="FF0000">
                  <a:alpha val="25000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4" idx="3"/>
              <a:endCxn id="19" idx="1"/>
            </p:cNvCxnSpPr>
            <p:nvPr/>
          </p:nvCxnSpPr>
          <p:spPr>
            <a:xfrm>
              <a:off x="1139886" y="4000500"/>
              <a:ext cx="5184714" cy="0"/>
            </a:xfrm>
            <a:prstGeom prst="straightConnector1">
              <a:avLst/>
            </a:prstGeom>
            <a:ln w="25400">
              <a:solidFill>
                <a:srgbClr val="FF0000">
                  <a:alpha val="25000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2" idx="3"/>
              <a:endCxn id="17" idx="1"/>
            </p:cNvCxnSpPr>
            <p:nvPr/>
          </p:nvCxnSpPr>
          <p:spPr>
            <a:xfrm>
              <a:off x="1369115" y="4384417"/>
              <a:ext cx="4955485" cy="0"/>
            </a:xfrm>
            <a:prstGeom prst="straightConnector1">
              <a:avLst/>
            </a:prstGeom>
            <a:ln w="25400">
              <a:solidFill>
                <a:srgbClr val="FF0000">
                  <a:alpha val="25000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43" idx="3"/>
              <a:endCxn id="18" idx="1"/>
            </p:cNvCxnSpPr>
            <p:nvPr/>
          </p:nvCxnSpPr>
          <p:spPr>
            <a:xfrm>
              <a:off x="1369115" y="4768334"/>
              <a:ext cx="4955485" cy="0"/>
            </a:xfrm>
            <a:prstGeom prst="straightConnector1">
              <a:avLst/>
            </a:prstGeom>
            <a:ln w="25400">
              <a:solidFill>
                <a:srgbClr val="FF0000">
                  <a:alpha val="25000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152399" y="1371600"/>
            <a:ext cx="8839201" cy="584775"/>
          </a:xfrm>
          <a:prstGeom prst="rect">
            <a:avLst/>
          </a:prstGeom>
          <a:solidFill>
            <a:schemeClr val="accent3">
              <a:lumMod val="60000"/>
              <a:lumOff val="40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Consider now how the detailed behaviour of a </a:t>
            </a:r>
            <a:r>
              <a:rPr lang="en-GB" sz="1600" b="1" dirty="0" smtClean="0"/>
              <a:t>Callable Unit </a:t>
            </a:r>
            <a:r>
              <a:rPr lang="en-GB" sz="1600" dirty="0" smtClean="0"/>
              <a:t>can be particularised by the use of </a:t>
            </a:r>
            <a:r>
              <a:rPr lang="en-GB" sz="1600" b="1" dirty="0" smtClean="0"/>
              <a:t>Parameters</a:t>
            </a:r>
            <a:r>
              <a:rPr lang="en-GB" sz="1600" dirty="0" smtClean="0"/>
              <a:t> that can be passed values (</a:t>
            </a:r>
            <a:r>
              <a:rPr lang="en-GB" sz="1600" b="1" dirty="0" smtClean="0"/>
              <a:t>Arguments</a:t>
            </a:r>
            <a:r>
              <a:rPr lang="en-GB" sz="1600" dirty="0" smtClean="0"/>
              <a:t>) from the calling program.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836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554"/>
    </mc:Choice>
    <mc:Fallback xmlns="">
      <p:transition spd="slow" advTm="101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"/>
                            </p:stCondLst>
                            <p:childTnLst>
                              <p:par>
                                <p:cTn id="16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3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11" grpId="0" animBg="1"/>
      <p:bldP spid="2" grpId="0" animBg="1"/>
      <p:bldP spid="53" grpId="0" animBg="1"/>
      <p:bldP spid="53" grpId="1" animBg="1"/>
      <p:bldP spid="7" grpId="0" animBg="1"/>
      <p:bldP spid="75" grpId="0" animBg="1"/>
      <p:bldP spid="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55" grpId="0" animBg="1"/>
    </p:bld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11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7.6|9.8|2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9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6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19.6|10|39.6|9.5|12.9|4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2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38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13|6|18.7|16.6|11|19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16.5|10.6|11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8826</TotalTime>
  <Words>1370</Words>
  <Application>Microsoft Office PowerPoint</Application>
  <PresentationFormat>On-screen Show (4:3)</PresentationFormat>
  <Paragraphs>317</Paragraphs>
  <Slides>13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dpjudge</dc:creator>
  <cp:lastModifiedBy>dpjudge</cp:lastModifiedBy>
  <cp:revision>301</cp:revision>
  <dcterms:created xsi:type="dcterms:W3CDTF">2006-08-16T00:00:00Z</dcterms:created>
  <dcterms:modified xsi:type="dcterms:W3CDTF">2018-07-12T22:21:08Z</dcterms:modified>
</cp:coreProperties>
</file>